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PT Sans Narrow" panose="020B0506020203020204" pitchFamily="34" charset="0"/>
      <p:regular r:id="rId27"/>
      <p:bold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d2174b17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d2174b17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329a5ab595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329a5ab59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c25b58e5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2c25b58e5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42d6f46f4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42d6f46f4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33e61fe1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33e61fe1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96900" marR="101600" lvl="0" indent="-301625" algn="l" rtl="0">
              <a:lnSpc>
                <a:spcPct val="150000"/>
              </a:lnSpc>
              <a:spcBef>
                <a:spcPts val="0"/>
              </a:spcBef>
              <a:spcAft>
                <a:spcPts val="0"/>
              </a:spcAft>
              <a:buClr>
                <a:srgbClr val="292B2C"/>
              </a:buClr>
              <a:buSzPts val="1150"/>
              <a:buFont typeface="Roboto"/>
              <a:buChar char="●"/>
            </a:pPr>
            <a:r>
              <a:rPr lang="en-GB" sz="1150">
                <a:solidFill>
                  <a:srgbClr val="292B2C"/>
                </a:solidFill>
                <a:highlight>
                  <a:srgbClr val="FFFFFF"/>
                </a:highlight>
                <a:latin typeface="Roboto"/>
                <a:ea typeface="Roboto"/>
                <a:cs typeface="Roboto"/>
                <a:sym typeface="Roboto"/>
              </a:rPr>
              <a:t>The near infrared interactance (NIR) method of assessing body composition is based on the principles of light absorption reflectance, and near infrared spectroscopy.</a:t>
            </a:r>
            <a:endParaRPr sz="1150">
              <a:solidFill>
                <a:srgbClr val="292B2C"/>
              </a:solidFill>
              <a:highlight>
                <a:srgbClr val="FFFFFF"/>
              </a:highlight>
              <a:latin typeface="Roboto"/>
              <a:ea typeface="Roboto"/>
              <a:cs typeface="Roboto"/>
              <a:sym typeface="Roboto"/>
            </a:endParaRPr>
          </a:p>
          <a:p>
            <a:pPr marL="596900" marR="101600" lvl="0" indent="-301625" algn="l" rtl="0">
              <a:lnSpc>
                <a:spcPct val="150000"/>
              </a:lnSpc>
              <a:spcBef>
                <a:spcPts val="0"/>
              </a:spcBef>
              <a:spcAft>
                <a:spcPts val="0"/>
              </a:spcAft>
              <a:buClr>
                <a:srgbClr val="292B2C"/>
              </a:buClr>
              <a:buSzPts val="1150"/>
              <a:buFont typeface="Roboto"/>
              <a:buChar char="●"/>
            </a:pPr>
            <a:r>
              <a:rPr lang="en-GB" sz="1150">
                <a:solidFill>
                  <a:srgbClr val="292B2C"/>
                </a:solidFill>
                <a:highlight>
                  <a:srgbClr val="FFFFFF"/>
                </a:highlight>
                <a:latin typeface="Roboto"/>
                <a:ea typeface="Roboto"/>
                <a:cs typeface="Roboto"/>
                <a:sym typeface="Roboto"/>
              </a:rPr>
              <a:t>More specifically it is based on the ability of fat tissues to "absorb" more infrared light than lean tissue which can then be measured as a change in the infrared level.</a:t>
            </a:r>
            <a:endParaRPr sz="1150">
              <a:solidFill>
                <a:srgbClr val="292B2C"/>
              </a:solidFill>
              <a:highlight>
                <a:srgbClr val="FFFFFF"/>
              </a:highlight>
              <a:latin typeface="Roboto"/>
              <a:ea typeface="Roboto"/>
              <a:cs typeface="Roboto"/>
              <a:sym typeface="Roboto"/>
            </a:endParaRPr>
          </a:p>
          <a:p>
            <a:pPr marL="596900" marR="101600" lvl="0" indent="-301625" algn="l" rtl="0">
              <a:lnSpc>
                <a:spcPct val="150000"/>
              </a:lnSpc>
              <a:spcBef>
                <a:spcPts val="0"/>
              </a:spcBef>
              <a:spcAft>
                <a:spcPts val="0"/>
              </a:spcAft>
              <a:buClr>
                <a:srgbClr val="292B2C"/>
              </a:buClr>
              <a:buSzPts val="1150"/>
              <a:buFont typeface="Roboto"/>
              <a:buChar char="●"/>
            </a:pPr>
            <a:r>
              <a:rPr lang="en-GB" sz="1150">
                <a:solidFill>
                  <a:srgbClr val="292B2C"/>
                </a:solidFill>
                <a:highlight>
                  <a:srgbClr val="FFFFFF"/>
                </a:highlight>
                <a:latin typeface="Roboto"/>
                <a:ea typeface="Roboto"/>
                <a:cs typeface="Roboto"/>
                <a:sym typeface="Roboto"/>
              </a:rPr>
              <a:t>At approximately 928 nanometers, a direct measure of how much fat exists is provided by the absorption of the infrared portion of the spectrum.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42d6f46f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42d6f46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1f9eefa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1f9eefa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fcd4849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fcd4849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1f9eefa6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31f9eefa6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31f9eefa6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31f9eefa6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62"/>
        <p:cNvGrpSpPr/>
        <p:nvPr/>
      </p:nvGrpSpPr>
      <p:grpSpPr>
        <a:xfrm>
          <a:off x="0" y="0"/>
          <a:ext cx="0" cy="0"/>
          <a:chOff x="0" y="0"/>
          <a:chExt cx="0" cy="0"/>
        </a:xfrm>
      </p:grpSpPr>
      <p:pic>
        <p:nvPicPr>
          <p:cNvPr id="63" name="Google Shape;63;p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64" name="Google Shape;64;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body" idx="1"/>
          </p:nvPr>
        </p:nvSpPr>
        <p:spPr>
          <a:xfrm>
            <a:off x="589200" y="2717050"/>
            <a:ext cx="7965600" cy="2015700"/>
          </a:xfrm>
          <a:prstGeom prst="rect">
            <a:avLst/>
          </a:prstGeom>
        </p:spPr>
        <p:txBody>
          <a:bodyPr spcFirstLastPara="1" wrap="square" lIns="91425" tIns="91425" rIns="91425" bIns="91425" anchor="t" anchorCtr="0">
            <a:normAutofit/>
          </a:bodyPr>
          <a:lstStyle>
            <a:lvl1pPr marL="457200" lvl="0" indent="-285750" rtl="0">
              <a:spcBef>
                <a:spcPts val="0"/>
              </a:spcBef>
              <a:spcAft>
                <a:spcPts val="0"/>
              </a:spcAft>
              <a:buClr>
                <a:srgbClr val="292B2C"/>
              </a:buClr>
              <a:buSzPts val="900"/>
              <a:buFont typeface="Roboto"/>
              <a:buChar char="●"/>
              <a:defRPr sz="1150">
                <a:solidFill>
                  <a:schemeClr val="dk2"/>
                </a:solidFill>
                <a:latin typeface="Roboto"/>
                <a:ea typeface="Roboto"/>
                <a:cs typeface="Roboto"/>
                <a:sym typeface="Roboto"/>
              </a:defRPr>
            </a:lvl1pPr>
            <a:lvl2pPr marL="914400" lvl="1" indent="-317500" rtl="0">
              <a:spcBef>
                <a:spcPts val="0"/>
              </a:spcBef>
              <a:spcAft>
                <a:spcPts val="0"/>
              </a:spcAft>
              <a:buClr>
                <a:srgbClr val="000000"/>
              </a:buClr>
              <a:buSzPts val="1400"/>
              <a:buFont typeface="Arial"/>
              <a:buAutoNum type="alphaLcPeriod"/>
              <a:defRPr>
                <a:solidFill>
                  <a:schemeClr val="dk2"/>
                </a:solidFill>
              </a:defRPr>
            </a:lvl2pPr>
            <a:lvl3pPr marL="1371600" lvl="2" indent="-317500" rtl="0">
              <a:spcBef>
                <a:spcPts val="0"/>
              </a:spcBef>
              <a:spcAft>
                <a:spcPts val="0"/>
              </a:spcAft>
              <a:buClr>
                <a:srgbClr val="000000"/>
              </a:buClr>
              <a:buSzPts val="1400"/>
              <a:buFont typeface="Arial"/>
              <a:buAutoNum type="romanLcPeriod"/>
              <a:defRPr>
                <a:solidFill>
                  <a:schemeClr val="dk2"/>
                </a:solidFill>
              </a:defRPr>
            </a:lvl3pPr>
            <a:lvl4pPr marL="1828800" lvl="3" indent="-317500" rtl="0">
              <a:spcBef>
                <a:spcPts val="0"/>
              </a:spcBef>
              <a:spcAft>
                <a:spcPts val="0"/>
              </a:spcAft>
              <a:buClr>
                <a:srgbClr val="000000"/>
              </a:buClr>
              <a:buSzPts val="1400"/>
              <a:buFont typeface="Arial"/>
              <a:buAutoNum type="arabicPeriod"/>
              <a:defRPr>
                <a:solidFill>
                  <a:schemeClr val="dk2"/>
                </a:solidFill>
              </a:defRPr>
            </a:lvl4pPr>
            <a:lvl5pPr marL="2286000" lvl="4" indent="-317500" rtl="0">
              <a:spcBef>
                <a:spcPts val="0"/>
              </a:spcBef>
              <a:spcAft>
                <a:spcPts val="0"/>
              </a:spcAft>
              <a:buClr>
                <a:srgbClr val="000000"/>
              </a:buClr>
              <a:buSzPts val="1400"/>
              <a:buFont typeface="Arial"/>
              <a:buAutoNum type="alphaLcPeriod"/>
              <a:defRPr>
                <a:solidFill>
                  <a:schemeClr val="dk2"/>
                </a:solidFill>
              </a:defRPr>
            </a:lvl5pPr>
            <a:lvl6pPr marL="2743200" lvl="5" indent="-317500" rtl="0">
              <a:spcBef>
                <a:spcPts val="0"/>
              </a:spcBef>
              <a:spcAft>
                <a:spcPts val="0"/>
              </a:spcAft>
              <a:buClr>
                <a:srgbClr val="000000"/>
              </a:buClr>
              <a:buSzPts val="1400"/>
              <a:buFont typeface="Arial"/>
              <a:buAutoNum type="romanLcPeriod"/>
              <a:defRPr>
                <a:solidFill>
                  <a:schemeClr val="dk2"/>
                </a:solidFill>
              </a:defRPr>
            </a:lvl6pPr>
            <a:lvl7pPr marL="3200400" lvl="6" indent="-317500" rtl="0">
              <a:spcBef>
                <a:spcPts val="0"/>
              </a:spcBef>
              <a:spcAft>
                <a:spcPts val="0"/>
              </a:spcAft>
              <a:buClr>
                <a:srgbClr val="000000"/>
              </a:buClr>
              <a:buSzPts val="1400"/>
              <a:buFont typeface="Arial"/>
              <a:buAutoNum type="arabicPeriod"/>
              <a:defRPr>
                <a:solidFill>
                  <a:schemeClr val="dk2"/>
                </a:solidFill>
              </a:defRPr>
            </a:lvl7pPr>
            <a:lvl8pPr marL="3657600" lvl="7" indent="-317500" rtl="0">
              <a:spcBef>
                <a:spcPts val="0"/>
              </a:spcBef>
              <a:spcAft>
                <a:spcPts val="0"/>
              </a:spcAft>
              <a:buClr>
                <a:srgbClr val="000000"/>
              </a:buClr>
              <a:buSzPts val="1400"/>
              <a:buFont typeface="Arial"/>
              <a:buAutoNum type="alphaLcPeriod"/>
              <a:defRPr>
                <a:solidFill>
                  <a:schemeClr val="dk2"/>
                </a:solidFill>
              </a:defRPr>
            </a:lvl8pPr>
            <a:lvl9pPr marL="4114800" lvl="8" indent="-317500" rtl="0">
              <a:spcBef>
                <a:spcPts val="0"/>
              </a:spcBef>
              <a:spcAft>
                <a:spcPts val="0"/>
              </a:spcAft>
              <a:buClr>
                <a:srgbClr val="000000"/>
              </a:buClr>
              <a:buSzPts val="1400"/>
              <a:buFont typeface="Arial"/>
              <a:buAutoNum type="romanLcPeriod"/>
              <a:defRPr>
                <a:solidFill>
                  <a:schemeClr val="dk2"/>
                </a:solidFill>
              </a:defRPr>
            </a:lvl9pPr>
          </a:lstStyle>
          <a:p>
            <a:endParaRPr/>
          </a:p>
        </p:txBody>
      </p:sp>
      <p:sp>
        <p:nvSpPr>
          <p:cNvPr id="66" name="Google Shape;6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7" name="Google Shape;67;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3"/>
          <p:cNvGrpSpPr/>
          <p:nvPr/>
        </p:nvGrpSpPr>
        <p:grpSpPr>
          <a:xfrm>
            <a:off x="0" y="381001"/>
            <a:ext cx="1037850" cy="1016287"/>
            <a:chOff x="0" y="381001"/>
            <a:chExt cx="1037850" cy="1016287"/>
          </a:xfrm>
        </p:grpSpPr>
        <p:sp>
          <p:nvSpPr>
            <p:cNvPr id="72" name="Google Shape;72;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2896435" y="691038"/>
            <a:ext cx="5017500" cy="804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Belly Fat Reader</a:t>
            </a:r>
            <a:endParaRPr/>
          </a:p>
          <a:p>
            <a:pPr marL="0" lvl="0" indent="0" algn="ctr" rtl="0">
              <a:spcBef>
                <a:spcPts val="0"/>
              </a:spcBef>
              <a:spcAft>
                <a:spcPts val="0"/>
              </a:spcAft>
              <a:buNone/>
            </a:pPr>
            <a:endParaRPr/>
          </a:p>
        </p:txBody>
      </p:sp>
      <p:sp>
        <p:nvSpPr>
          <p:cNvPr id="79" name="Google Shape;79;p14"/>
          <p:cNvSpPr txBox="1">
            <a:spLocks noGrp="1"/>
          </p:cNvSpPr>
          <p:nvPr>
            <p:ph type="subTitle" idx="1"/>
          </p:nvPr>
        </p:nvSpPr>
        <p:spPr>
          <a:xfrm>
            <a:off x="4622140" y="4311133"/>
            <a:ext cx="2187600" cy="494700"/>
          </a:xfrm>
          <a:prstGeom prst="rect">
            <a:avLst/>
          </a:prstGeom>
        </p:spPr>
        <p:txBody>
          <a:bodyPr spcFirstLastPara="1" wrap="square" lIns="91425" tIns="91425" rIns="91425" bIns="91425" anchor="t" anchorCtr="0">
            <a:normAutofit fontScale="55000"/>
          </a:bodyPr>
          <a:lstStyle/>
          <a:p>
            <a:pPr marL="0" lvl="0" indent="0" algn="ctr" rtl="0">
              <a:lnSpc>
                <a:spcPct val="115000"/>
              </a:lnSpc>
              <a:spcBef>
                <a:spcPts val="0"/>
              </a:spcBef>
              <a:spcAft>
                <a:spcPts val="1600"/>
              </a:spcAft>
              <a:buNone/>
            </a:pPr>
            <a:r>
              <a:rPr lang="en-GB"/>
              <a:t>Lochana Abhayawardana</a:t>
            </a:r>
            <a:endParaRPr/>
          </a:p>
        </p:txBody>
      </p:sp>
      <p:pic>
        <p:nvPicPr>
          <p:cNvPr id="80" name="Google Shape;80;p14"/>
          <p:cNvPicPr preferRelativeResize="0"/>
          <p:nvPr/>
        </p:nvPicPr>
        <p:blipFill rotWithShape="1">
          <a:blip r:embed="rId3">
            <a:alphaModFix/>
          </a:blip>
          <a:srcRect l="12056" t="10635" r="15964" b="10525"/>
          <a:stretch/>
        </p:blipFill>
        <p:spPr>
          <a:xfrm>
            <a:off x="4512700" y="1246613"/>
            <a:ext cx="4033174" cy="2650274"/>
          </a:xfrm>
          <a:prstGeom prst="rect">
            <a:avLst/>
          </a:prstGeom>
          <a:noFill/>
          <a:ln>
            <a:noFill/>
          </a:ln>
        </p:spPr>
      </p:pic>
      <p:pic>
        <p:nvPicPr>
          <p:cNvPr id="81" name="Google Shape;81;p14"/>
          <p:cNvPicPr preferRelativeResize="0"/>
          <p:nvPr/>
        </p:nvPicPr>
        <p:blipFill>
          <a:blip r:embed="rId4">
            <a:alphaModFix/>
          </a:blip>
          <a:stretch>
            <a:fillRect/>
          </a:stretch>
        </p:blipFill>
        <p:spPr>
          <a:xfrm>
            <a:off x="941450" y="278600"/>
            <a:ext cx="2181225" cy="1362075"/>
          </a:xfrm>
          <a:prstGeom prst="rect">
            <a:avLst/>
          </a:prstGeom>
          <a:noFill/>
          <a:ln>
            <a:noFill/>
          </a:ln>
        </p:spPr>
      </p:pic>
      <p:sp>
        <p:nvSpPr>
          <p:cNvPr id="82" name="Google Shape;82;p14"/>
          <p:cNvSpPr txBox="1"/>
          <p:nvPr/>
        </p:nvSpPr>
        <p:spPr>
          <a:xfrm>
            <a:off x="140950" y="1586550"/>
            <a:ext cx="39168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t> Department of</a:t>
            </a:r>
            <a:r>
              <a:rPr lang="en-GB" sz="1200">
                <a:latin typeface="Times New Roman"/>
                <a:ea typeface="Times New Roman"/>
                <a:cs typeface="Times New Roman"/>
                <a:sym typeface="Times New Roman"/>
              </a:rPr>
              <a:t> </a:t>
            </a:r>
            <a:r>
              <a:rPr lang="en-GB" sz="1200" b="1"/>
              <a:t> Electronic Engineering</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2000" b="1">
                <a:solidFill>
                  <a:srgbClr val="444444"/>
                </a:solidFill>
                <a:latin typeface="Roboto"/>
                <a:ea typeface="Roboto"/>
                <a:cs typeface="Roboto"/>
                <a:sym typeface="Roboto"/>
              </a:rPr>
              <a:t> </a:t>
            </a:r>
            <a:r>
              <a:rPr lang="en-GB" sz="1000" b="1">
                <a:solidFill>
                  <a:srgbClr val="444444"/>
                </a:solidFill>
                <a:latin typeface="Roboto"/>
                <a:ea typeface="Roboto"/>
                <a:cs typeface="Roboto"/>
                <a:sym typeface="Roboto"/>
              </a:rPr>
              <a:t> Interactive Systems Engineering 2 (SS2022)</a:t>
            </a:r>
            <a:endParaRPr sz="1000" b="1">
              <a:solidFill>
                <a:srgbClr val="444444"/>
              </a:solidFill>
              <a:latin typeface="Roboto"/>
              <a:ea typeface="Roboto"/>
              <a:cs typeface="Roboto"/>
              <a:sym typeface="Roboto"/>
            </a:endParaRPr>
          </a:p>
          <a:p>
            <a:pPr marL="0" lvl="0" indent="0" algn="ctr" rtl="0">
              <a:spcBef>
                <a:spcPts val="0"/>
              </a:spcBef>
              <a:spcAft>
                <a:spcPts val="0"/>
              </a:spcAft>
              <a:buNone/>
            </a:pPr>
            <a:endParaRPr sz="1000" b="1">
              <a:solidFill>
                <a:srgbClr val="444444"/>
              </a:solidFill>
              <a:latin typeface="Roboto"/>
              <a:ea typeface="Roboto"/>
              <a:cs typeface="Roboto"/>
              <a:sym typeface="Roboto"/>
            </a:endParaRPr>
          </a:p>
          <a:p>
            <a:pPr marL="0" lvl="0" indent="0" algn="ctr" rtl="0">
              <a:spcBef>
                <a:spcPts val="0"/>
              </a:spcBef>
              <a:spcAft>
                <a:spcPts val="0"/>
              </a:spcAft>
              <a:buNone/>
            </a:pPr>
            <a:r>
              <a:rPr lang="en-GB" sz="1000" b="1">
                <a:solidFill>
                  <a:srgbClr val="444444"/>
                </a:solidFill>
                <a:latin typeface="Roboto"/>
                <a:ea typeface="Roboto"/>
                <a:cs typeface="Roboto"/>
                <a:sym typeface="Roboto"/>
              </a:rPr>
              <a:t>Semester task: Medical device for monitoring patients </a:t>
            </a:r>
            <a:endParaRPr sz="1000" b="1">
              <a:solidFill>
                <a:srgbClr val="444444"/>
              </a:solidFill>
              <a:latin typeface="Roboto"/>
              <a:ea typeface="Roboto"/>
              <a:cs typeface="Roboto"/>
              <a:sym typeface="Roboto"/>
            </a:endParaRPr>
          </a:p>
          <a:p>
            <a:pPr marL="0" lvl="0" indent="0" algn="ctr" rtl="0">
              <a:spcBef>
                <a:spcPts val="0"/>
              </a:spcBef>
              <a:spcAft>
                <a:spcPts val="0"/>
              </a:spcAft>
              <a:buNone/>
            </a:pPr>
            <a:r>
              <a:rPr lang="en-GB" sz="1000" b="1">
                <a:solidFill>
                  <a:srgbClr val="444444"/>
                </a:solidFill>
                <a:latin typeface="Roboto"/>
                <a:ea typeface="Roboto"/>
                <a:cs typeface="Roboto"/>
                <a:sym typeface="Roboto"/>
              </a:rPr>
              <a:t>Date: 07th of June 2022</a:t>
            </a:r>
            <a:endParaRPr sz="1000" b="1">
              <a:solidFill>
                <a:srgbClr val="444444"/>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Hardware specification</a:t>
            </a:r>
            <a:endParaRPr/>
          </a:p>
        </p:txBody>
      </p:sp>
      <p:sp>
        <p:nvSpPr>
          <p:cNvPr id="174" name="Google Shape;174;p23"/>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000" dirty="0">
                <a:solidFill>
                  <a:srgbClr val="000000"/>
                </a:solidFill>
                <a:latin typeface="Times New Roman"/>
                <a:ea typeface="Times New Roman"/>
                <a:cs typeface="Times New Roman"/>
                <a:sym typeface="Times New Roman"/>
              </a:rPr>
              <a:t>01)  NIR sensor: </a:t>
            </a:r>
            <a:r>
              <a:rPr lang="en-GB" sz="1000" dirty="0" err="1">
                <a:solidFill>
                  <a:srgbClr val="000000"/>
                </a:solidFill>
                <a:latin typeface="Times New Roman"/>
                <a:ea typeface="Times New Roman"/>
                <a:cs typeface="Times New Roman"/>
                <a:sym typeface="Times New Roman"/>
              </a:rPr>
              <a:t>Qwiic</a:t>
            </a:r>
            <a:r>
              <a:rPr lang="en-GB" sz="1000" dirty="0">
                <a:solidFill>
                  <a:srgbClr val="000000"/>
                </a:solidFill>
                <a:latin typeface="Times New Roman"/>
                <a:ea typeface="Times New Roman"/>
                <a:cs typeface="Times New Roman"/>
                <a:sym typeface="Times New Roman"/>
              </a:rPr>
              <a:t> AS726X; Low cost, only need two pins to </a:t>
            </a:r>
            <a:r>
              <a:rPr lang="en-GB" sz="1000" dirty="0" err="1">
                <a:solidFill>
                  <a:srgbClr val="000000"/>
                </a:solidFill>
                <a:latin typeface="Times New Roman"/>
                <a:ea typeface="Times New Roman"/>
                <a:cs typeface="Times New Roman"/>
                <a:sym typeface="Times New Roman"/>
              </a:rPr>
              <a:t>implement,Low</a:t>
            </a:r>
            <a:r>
              <a:rPr lang="en-GB" sz="1000" dirty="0">
                <a:solidFill>
                  <a:srgbClr val="000000"/>
                </a:solidFill>
                <a:latin typeface="Times New Roman"/>
                <a:ea typeface="Times New Roman"/>
                <a:cs typeface="Times New Roman"/>
                <a:sym typeface="Times New Roman"/>
              </a:rPr>
              <a:t> gate count, to identify belly fat level</a:t>
            </a:r>
            <a:endParaRPr sz="1000" dirty="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spcBef>
                <a:spcPts val="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r>
              <a:rPr lang="en-GB" sz="1000" dirty="0">
                <a:solidFill>
                  <a:srgbClr val="000000"/>
                </a:solidFill>
                <a:latin typeface="Times New Roman"/>
                <a:ea typeface="Times New Roman"/>
                <a:cs typeface="Times New Roman"/>
                <a:sym typeface="Times New Roman"/>
              </a:rPr>
              <a:t>02) Microcontroller: ESP32 ; cheap, Built in Bluetooth modular, to control everything</a:t>
            </a:r>
            <a:endParaRPr sz="10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lang="de-DE" sz="1000" dirty="0">
              <a:latin typeface="Times New Roman"/>
              <a:ea typeface="Times New Roman"/>
              <a:cs typeface="Times New Roman"/>
              <a:sym typeface="Times New Roman"/>
            </a:endParaRPr>
          </a:p>
          <a:p>
            <a:pPr marL="0" lvl="0" indent="0" algn="l" rtl="0">
              <a:spcBef>
                <a:spcPts val="120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r>
              <a:rPr lang="en-GB" sz="1000" dirty="0">
                <a:solidFill>
                  <a:srgbClr val="000000"/>
                </a:solidFill>
                <a:latin typeface="Times New Roman"/>
                <a:ea typeface="Times New Roman"/>
                <a:cs typeface="Times New Roman"/>
                <a:sym typeface="Times New Roman"/>
              </a:rPr>
              <a:t>3) Battery: LiPo; 1200mAh,3.7V, cheap, No need for a voltage regulator, micro USB charger, power source </a:t>
            </a:r>
            <a:endParaRPr sz="1000" dirty="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000" dirty="0">
              <a:latin typeface="Times New Roman"/>
              <a:ea typeface="Times New Roman"/>
              <a:cs typeface="Times New Roman"/>
              <a:sym typeface="Times New Roman"/>
            </a:endParaRPr>
          </a:p>
        </p:txBody>
      </p:sp>
      <p:sp>
        <p:nvSpPr>
          <p:cNvPr id="175" name="Google Shape;17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
        <p:nvSpPr>
          <p:cNvPr id="176" name="Google Shape;176;p23"/>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000" dirty="0">
                <a:solidFill>
                  <a:srgbClr val="000000"/>
                </a:solidFill>
                <a:latin typeface="Times New Roman"/>
                <a:ea typeface="Times New Roman"/>
                <a:cs typeface="Times New Roman"/>
                <a:sym typeface="Times New Roman"/>
              </a:rPr>
              <a:t>4) RGB LED:  low cost, one RGB LED is enough to indicate everything</a:t>
            </a:r>
            <a:endParaRPr sz="10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1200"/>
              </a:spcAft>
              <a:buNone/>
            </a:pPr>
            <a:r>
              <a:rPr lang="en-GB" sz="1000" dirty="0">
                <a:solidFill>
                  <a:srgbClr val="000000"/>
                </a:solidFill>
                <a:latin typeface="Times New Roman"/>
                <a:ea typeface="Times New Roman"/>
                <a:cs typeface="Times New Roman"/>
                <a:sym typeface="Times New Roman"/>
              </a:rPr>
              <a:t>5) Push button: cheap,  needed for switch on, take measurement, switch off.</a:t>
            </a:r>
            <a:endParaRPr sz="1000" dirty="0">
              <a:solidFill>
                <a:srgbClr val="000000"/>
              </a:solidFill>
              <a:latin typeface="Times New Roman"/>
              <a:ea typeface="Times New Roman"/>
              <a:cs typeface="Times New Roman"/>
              <a:sym typeface="Times New Roman"/>
            </a:endParaRPr>
          </a:p>
        </p:txBody>
      </p:sp>
      <p:pic>
        <p:nvPicPr>
          <p:cNvPr id="177" name="Google Shape;177;p23"/>
          <p:cNvPicPr preferRelativeResize="0"/>
          <p:nvPr/>
        </p:nvPicPr>
        <p:blipFill>
          <a:blip r:embed="rId3">
            <a:alphaModFix/>
          </a:blip>
          <a:stretch>
            <a:fillRect/>
          </a:stretch>
        </p:blipFill>
        <p:spPr>
          <a:xfrm>
            <a:off x="5005875" y="1634825"/>
            <a:ext cx="1526025" cy="936925"/>
          </a:xfrm>
          <a:prstGeom prst="rect">
            <a:avLst/>
          </a:prstGeom>
          <a:noFill/>
          <a:ln>
            <a:noFill/>
          </a:ln>
        </p:spPr>
      </p:pic>
      <p:pic>
        <p:nvPicPr>
          <p:cNvPr id="178" name="Google Shape;178;p23"/>
          <p:cNvPicPr preferRelativeResize="0"/>
          <p:nvPr/>
        </p:nvPicPr>
        <p:blipFill>
          <a:blip r:embed="rId4">
            <a:alphaModFix/>
          </a:blip>
          <a:stretch>
            <a:fillRect/>
          </a:stretch>
        </p:blipFill>
        <p:spPr>
          <a:xfrm>
            <a:off x="1455800" y="1685948"/>
            <a:ext cx="1193515" cy="936925"/>
          </a:xfrm>
          <a:prstGeom prst="rect">
            <a:avLst/>
          </a:prstGeom>
          <a:noFill/>
          <a:ln>
            <a:noFill/>
          </a:ln>
        </p:spPr>
      </p:pic>
      <p:pic>
        <p:nvPicPr>
          <p:cNvPr id="179" name="Google Shape;179;p23"/>
          <p:cNvPicPr preferRelativeResize="0"/>
          <p:nvPr/>
        </p:nvPicPr>
        <p:blipFill>
          <a:blip r:embed="rId5">
            <a:alphaModFix/>
          </a:blip>
          <a:stretch>
            <a:fillRect/>
          </a:stretch>
        </p:blipFill>
        <p:spPr>
          <a:xfrm>
            <a:off x="1101931" y="3100544"/>
            <a:ext cx="1315682" cy="936925"/>
          </a:xfrm>
          <a:prstGeom prst="rect">
            <a:avLst/>
          </a:prstGeom>
          <a:noFill/>
          <a:ln>
            <a:noFill/>
          </a:ln>
        </p:spPr>
      </p:pic>
      <p:pic>
        <p:nvPicPr>
          <p:cNvPr id="180" name="Google Shape;180;p23"/>
          <p:cNvPicPr preferRelativeResize="0"/>
          <p:nvPr/>
        </p:nvPicPr>
        <p:blipFill>
          <a:blip r:embed="rId6">
            <a:alphaModFix/>
          </a:blip>
          <a:stretch>
            <a:fillRect/>
          </a:stretch>
        </p:blipFill>
        <p:spPr>
          <a:xfrm>
            <a:off x="972150" y="4285470"/>
            <a:ext cx="1193525" cy="771347"/>
          </a:xfrm>
          <a:prstGeom prst="rect">
            <a:avLst/>
          </a:prstGeom>
          <a:noFill/>
          <a:ln>
            <a:noFill/>
          </a:ln>
        </p:spPr>
      </p:pic>
      <p:pic>
        <p:nvPicPr>
          <p:cNvPr id="181" name="Google Shape;181;p23"/>
          <p:cNvPicPr preferRelativeResize="0"/>
          <p:nvPr/>
        </p:nvPicPr>
        <p:blipFill>
          <a:blip r:embed="rId7">
            <a:alphaModFix/>
          </a:blip>
          <a:stretch>
            <a:fillRect/>
          </a:stretch>
        </p:blipFill>
        <p:spPr>
          <a:xfrm>
            <a:off x="5532025" y="2977675"/>
            <a:ext cx="999875" cy="999875"/>
          </a:xfrm>
          <a:prstGeom prst="rect">
            <a:avLst/>
          </a:prstGeom>
          <a:noFill/>
          <a:ln>
            <a:noFill/>
          </a:ln>
        </p:spPr>
      </p:pic>
      <p:sp>
        <p:nvSpPr>
          <p:cNvPr id="182" name="Google Shape;182;p23"/>
          <p:cNvSpPr txBox="1"/>
          <p:nvPr/>
        </p:nvSpPr>
        <p:spPr>
          <a:xfrm>
            <a:off x="2590875" y="3269650"/>
            <a:ext cx="1720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17: microcontroller</a:t>
            </a:r>
            <a:endParaRPr sz="800">
              <a:latin typeface="Open Sans"/>
              <a:ea typeface="Open Sans"/>
              <a:cs typeface="Open Sans"/>
              <a:sym typeface="Open Sans"/>
            </a:endParaRPr>
          </a:p>
        </p:txBody>
      </p:sp>
      <p:sp>
        <p:nvSpPr>
          <p:cNvPr id="183" name="Google Shape;183;p23"/>
          <p:cNvSpPr txBox="1"/>
          <p:nvPr/>
        </p:nvSpPr>
        <p:spPr>
          <a:xfrm>
            <a:off x="2686475" y="2026800"/>
            <a:ext cx="1720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16: NIR sensor</a:t>
            </a:r>
            <a:endParaRPr sz="800">
              <a:latin typeface="Open Sans"/>
              <a:ea typeface="Open Sans"/>
              <a:cs typeface="Open Sans"/>
              <a:sym typeface="Open Sans"/>
            </a:endParaRPr>
          </a:p>
        </p:txBody>
      </p:sp>
      <p:sp>
        <p:nvSpPr>
          <p:cNvPr id="184" name="Google Shape;184;p23"/>
          <p:cNvSpPr txBox="1"/>
          <p:nvPr/>
        </p:nvSpPr>
        <p:spPr>
          <a:xfrm>
            <a:off x="2686475" y="4392850"/>
            <a:ext cx="1799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18: Battery</a:t>
            </a:r>
            <a:endParaRPr sz="800">
              <a:latin typeface="Open Sans"/>
              <a:ea typeface="Open Sans"/>
              <a:cs typeface="Open Sans"/>
              <a:sym typeface="Open Sans"/>
            </a:endParaRPr>
          </a:p>
        </p:txBody>
      </p:sp>
      <p:sp>
        <p:nvSpPr>
          <p:cNvPr id="185" name="Google Shape;185;p23"/>
          <p:cNvSpPr txBox="1"/>
          <p:nvPr/>
        </p:nvSpPr>
        <p:spPr>
          <a:xfrm>
            <a:off x="6937925" y="2009450"/>
            <a:ext cx="1526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19: RGB LED</a:t>
            </a:r>
            <a:endParaRPr sz="800">
              <a:latin typeface="Open Sans"/>
              <a:ea typeface="Open Sans"/>
              <a:cs typeface="Open Sans"/>
              <a:sym typeface="Open Sans"/>
            </a:endParaRPr>
          </a:p>
        </p:txBody>
      </p:sp>
      <p:sp>
        <p:nvSpPr>
          <p:cNvPr id="186" name="Google Shape;186;p23"/>
          <p:cNvSpPr txBox="1"/>
          <p:nvPr/>
        </p:nvSpPr>
        <p:spPr>
          <a:xfrm>
            <a:off x="6937925" y="3269650"/>
            <a:ext cx="1835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20: Push Button</a:t>
            </a:r>
            <a:endParaRPr sz="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p:nvPr/>
        </p:nvSpPr>
        <p:spPr>
          <a:xfrm>
            <a:off x="3219425" y="225425"/>
            <a:ext cx="25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a:ea typeface="Times New Roman"/>
                <a:cs typeface="Times New Roman"/>
                <a:sym typeface="Times New Roman"/>
              </a:rPr>
              <a:t>The Requirement Diagram</a:t>
            </a:r>
            <a:endParaRPr>
              <a:latin typeface="Times New Roman"/>
              <a:ea typeface="Times New Roman"/>
              <a:cs typeface="Times New Roman"/>
              <a:sym typeface="Times New Roman"/>
            </a:endParaRPr>
          </a:p>
        </p:txBody>
      </p:sp>
      <p:sp>
        <p:nvSpPr>
          <p:cNvPr id="192" name="Google Shape;1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pic>
        <p:nvPicPr>
          <p:cNvPr id="193" name="Google Shape;193;p24"/>
          <p:cNvPicPr preferRelativeResize="0"/>
          <p:nvPr/>
        </p:nvPicPr>
        <p:blipFill rotWithShape="1">
          <a:blip r:embed="rId3">
            <a:alphaModFix/>
          </a:blip>
          <a:srcRect l="1028" t="2088" r="1038" b="3402"/>
          <a:stretch/>
        </p:blipFill>
        <p:spPr>
          <a:xfrm>
            <a:off x="62138" y="870025"/>
            <a:ext cx="9019725" cy="3183600"/>
          </a:xfrm>
          <a:prstGeom prst="rect">
            <a:avLst/>
          </a:prstGeom>
          <a:noFill/>
          <a:ln>
            <a:noFill/>
          </a:ln>
        </p:spPr>
      </p:pic>
      <p:sp>
        <p:nvSpPr>
          <p:cNvPr id="194" name="Google Shape;194;p24"/>
          <p:cNvSpPr txBox="1"/>
          <p:nvPr/>
        </p:nvSpPr>
        <p:spPr>
          <a:xfrm>
            <a:off x="6175600" y="4143350"/>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21: the requirement diagram</a:t>
            </a:r>
            <a:endParaRPr sz="8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p:nvPr/>
        </p:nvSpPr>
        <p:spPr>
          <a:xfrm>
            <a:off x="5234225" y="246550"/>
            <a:ext cx="25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a:ea typeface="Times New Roman"/>
                <a:cs typeface="Times New Roman"/>
                <a:sym typeface="Times New Roman"/>
              </a:rPr>
              <a:t>The Use Case Diagram</a:t>
            </a:r>
            <a:endParaRPr>
              <a:latin typeface="Times New Roman"/>
              <a:ea typeface="Times New Roman"/>
              <a:cs typeface="Times New Roman"/>
              <a:sym typeface="Times New Roman"/>
            </a:endParaRPr>
          </a:p>
        </p:txBody>
      </p:sp>
      <p:sp>
        <p:nvSpPr>
          <p:cNvPr id="200" name="Google Shape;20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pic>
        <p:nvPicPr>
          <p:cNvPr id="201" name="Google Shape;201;p25"/>
          <p:cNvPicPr preferRelativeResize="0"/>
          <p:nvPr/>
        </p:nvPicPr>
        <p:blipFill>
          <a:blip r:embed="rId3">
            <a:alphaModFix/>
          </a:blip>
          <a:stretch>
            <a:fillRect/>
          </a:stretch>
        </p:blipFill>
        <p:spPr>
          <a:xfrm>
            <a:off x="152400" y="0"/>
            <a:ext cx="4068602" cy="5143501"/>
          </a:xfrm>
          <a:prstGeom prst="rect">
            <a:avLst/>
          </a:prstGeom>
          <a:noFill/>
          <a:ln>
            <a:noFill/>
          </a:ln>
        </p:spPr>
      </p:pic>
      <p:sp>
        <p:nvSpPr>
          <p:cNvPr id="202" name="Google Shape;202;p25"/>
          <p:cNvSpPr txBox="1"/>
          <p:nvPr/>
        </p:nvSpPr>
        <p:spPr>
          <a:xfrm>
            <a:off x="4221000" y="4706125"/>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22: the use case diagram</a:t>
            </a:r>
            <a:endParaRPr sz="8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6"/>
          <p:cNvPicPr preferRelativeResize="0"/>
          <p:nvPr/>
        </p:nvPicPr>
        <p:blipFill rotWithShape="1">
          <a:blip r:embed="rId3">
            <a:alphaModFix/>
          </a:blip>
          <a:srcRect t="406" b="406"/>
          <a:stretch/>
        </p:blipFill>
        <p:spPr>
          <a:xfrm>
            <a:off x="270575" y="152400"/>
            <a:ext cx="5825787" cy="4838701"/>
          </a:xfrm>
          <a:prstGeom prst="rect">
            <a:avLst/>
          </a:prstGeom>
          <a:noFill/>
          <a:ln>
            <a:noFill/>
          </a:ln>
        </p:spPr>
      </p:pic>
      <p:sp>
        <p:nvSpPr>
          <p:cNvPr id="208" name="Google Shape;208;p26"/>
          <p:cNvSpPr txBox="1"/>
          <p:nvPr/>
        </p:nvSpPr>
        <p:spPr>
          <a:xfrm>
            <a:off x="6178200" y="288825"/>
            <a:ext cx="25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a:ea typeface="Times New Roman"/>
                <a:cs typeface="Times New Roman"/>
                <a:sym typeface="Times New Roman"/>
              </a:rPr>
              <a:t>The Sequence Diagram</a:t>
            </a:r>
            <a:endParaRPr>
              <a:latin typeface="Times New Roman"/>
              <a:ea typeface="Times New Roman"/>
              <a:cs typeface="Times New Roman"/>
              <a:sym typeface="Times New Roman"/>
            </a:endParaRPr>
          </a:p>
        </p:txBody>
      </p:sp>
      <p:sp>
        <p:nvSpPr>
          <p:cNvPr id="209" name="Google Shape;20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
        <p:nvSpPr>
          <p:cNvPr id="210" name="Google Shape;210;p26"/>
          <p:cNvSpPr txBox="1"/>
          <p:nvPr/>
        </p:nvSpPr>
        <p:spPr>
          <a:xfrm>
            <a:off x="6051550" y="4126800"/>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23: The requirement diagram</a:t>
            </a:r>
            <a:endParaRPr sz="8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Future directions</a:t>
            </a:r>
            <a:endParaRPr/>
          </a:p>
        </p:txBody>
      </p:sp>
      <p:sp>
        <p:nvSpPr>
          <p:cNvPr id="216" name="Google Shape;216;p2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GB" sz="1500">
                <a:solidFill>
                  <a:srgbClr val="000000"/>
                </a:solidFill>
                <a:latin typeface="Times New Roman"/>
                <a:ea typeface="Times New Roman"/>
                <a:cs typeface="Times New Roman"/>
                <a:sym typeface="Times New Roman"/>
              </a:rPr>
              <a:t>In the future upgrades, it is possible to add some functions like other lipid levels and H</a:t>
            </a:r>
            <a:r>
              <a:rPr lang="en-GB" sz="1500" baseline="-25000">
                <a:solidFill>
                  <a:srgbClr val="000000"/>
                </a:solidFill>
                <a:latin typeface="Times New Roman"/>
                <a:ea typeface="Times New Roman"/>
                <a:cs typeface="Times New Roman"/>
                <a:sym typeface="Times New Roman"/>
              </a:rPr>
              <a:t>2</a:t>
            </a:r>
            <a:r>
              <a:rPr lang="en-GB" sz="1500">
                <a:solidFill>
                  <a:srgbClr val="000000"/>
                </a:solidFill>
                <a:latin typeface="Times New Roman"/>
                <a:ea typeface="Times New Roman"/>
                <a:cs typeface="Times New Roman"/>
                <a:sym typeface="Times New Roman"/>
              </a:rPr>
              <a:t>O , HbO</a:t>
            </a:r>
            <a:r>
              <a:rPr lang="en-GB" sz="1500" baseline="-25000">
                <a:solidFill>
                  <a:srgbClr val="000000"/>
                </a:solidFill>
                <a:latin typeface="Times New Roman"/>
                <a:ea typeface="Times New Roman"/>
                <a:cs typeface="Times New Roman"/>
                <a:sym typeface="Times New Roman"/>
              </a:rPr>
              <a:t>2 </a:t>
            </a:r>
            <a:endParaRPr sz="1500">
              <a:solidFill>
                <a:srgbClr val="000000"/>
              </a:solidFill>
              <a:latin typeface="Times New Roman"/>
              <a:ea typeface="Times New Roman"/>
              <a:cs typeface="Times New Roman"/>
              <a:sym typeface="Times New Roman"/>
            </a:endParaRPr>
          </a:p>
          <a:p>
            <a:pPr marL="457200" lvl="0" indent="-374650" algn="l" rtl="0">
              <a:spcBef>
                <a:spcPts val="0"/>
              </a:spcBef>
              <a:spcAft>
                <a:spcPts val="0"/>
              </a:spcAft>
              <a:buSzPts val="2300"/>
              <a:buFont typeface="Times New Roman"/>
              <a:buChar char="●"/>
            </a:pPr>
            <a:r>
              <a:rPr lang="en-GB" sz="1500">
                <a:solidFill>
                  <a:srgbClr val="000000"/>
                </a:solidFill>
                <a:highlight>
                  <a:srgbClr val="FFFFFF"/>
                </a:highlight>
                <a:latin typeface="Times New Roman"/>
                <a:ea typeface="Times New Roman"/>
                <a:cs typeface="Times New Roman"/>
                <a:sym typeface="Times New Roman"/>
              </a:rPr>
              <a:t>The components should be updated with better components in the future.</a:t>
            </a:r>
            <a:endParaRPr sz="1500">
              <a:solidFill>
                <a:srgbClr val="000000"/>
              </a:solidFill>
              <a:latin typeface="Times New Roman"/>
              <a:ea typeface="Times New Roman"/>
              <a:cs typeface="Times New Roman"/>
              <a:sym typeface="Times New Roman"/>
            </a:endParaRPr>
          </a:p>
          <a:p>
            <a:pPr marL="457200" lvl="0" indent="-374650" algn="l" rtl="0">
              <a:spcBef>
                <a:spcPts val="0"/>
              </a:spcBef>
              <a:spcAft>
                <a:spcPts val="0"/>
              </a:spcAft>
              <a:buSzPts val="2300"/>
              <a:buChar char="●"/>
            </a:pPr>
            <a:r>
              <a:rPr lang="en-GB" sz="1500">
                <a:solidFill>
                  <a:srgbClr val="000000"/>
                </a:solidFill>
                <a:latin typeface="Times New Roman"/>
                <a:ea typeface="Times New Roman"/>
                <a:cs typeface="Times New Roman"/>
                <a:sym typeface="Times New Roman"/>
              </a:rPr>
              <a:t>Make the app more user friendly</a:t>
            </a:r>
            <a:endParaRPr sz="150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500" baseline="-25000">
              <a:solidFill>
                <a:srgbClr val="000000"/>
              </a:solidFill>
              <a:latin typeface="Times New Roman"/>
              <a:ea typeface="Times New Roman"/>
              <a:cs typeface="Times New Roman"/>
              <a:sym typeface="Times New Roman"/>
            </a:endParaRPr>
          </a:p>
        </p:txBody>
      </p:sp>
      <p:sp>
        <p:nvSpPr>
          <p:cNvPr id="217" name="Google Shape;21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296575" y="39350"/>
            <a:ext cx="83214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References</a:t>
            </a:r>
            <a:endParaRPr/>
          </a:p>
        </p:txBody>
      </p:sp>
      <p:sp>
        <p:nvSpPr>
          <p:cNvPr id="223" name="Google Shape;223;p28"/>
          <p:cNvSpPr txBox="1">
            <a:spLocks noGrp="1"/>
          </p:cNvSpPr>
          <p:nvPr>
            <p:ph type="body" idx="1"/>
          </p:nvPr>
        </p:nvSpPr>
        <p:spPr>
          <a:xfrm>
            <a:off x="296600" y="683675"/>
            <a:ext cx="3776100" cy="437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GB" sz="850">
                <a:solidFill>
                  <a:srgbClr val="000000"/>
                </a:solidFill>
                <a:latin typeface="Times New Roman"/>
                <a:ea typeface="Times New Roman"/>
                <a:cs typeface="Times New Roman"/>
                <a:sym typeface="Times New Roman"/>
              </a:rPr>
              <a:t>[1] “The theory of Near Infrared Spectroscopy”,artinis, 2020,</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https://www.artinis.com/theory-of-nirs</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[2] “The 10 Best Ways to Measure Your Body Fat Percentage”,</a:t>
            </a:r>
            <a:r>
              <a:rPr lang="en-GB" sz="850" b="1">
                <a:solidFill>
                  <a:srgbClr val="000000"/>
                </a:solidFill>
                <a:latin typeface="Times New Roman"/>
                <a:ea typeface="Times New Roman"/>
                <a:cs typeface="Times New Roman"/>
                <a:sym typeface="Times New Roman"/>
              </a:rPr>
              <a:t> </a:t>
            </a:r>
            <a:r>
              <a:rPr lang="en-GB" sz="850">
                <a:solidFill>
                  <a:srgbClr val="000000"/>
                </a:solidFill>
                <a:latin typeface="Times New Roman"/>
                <a:ea typeface="Times New Roman"/>
                <a:cs typeface="Times New Roman"/>
                <a:sym typeface="Times New Roman"/>
              </a:rPr>
              <a:t>Grant Tinsley, Healthline ,April 2018,</a:t>
            </a:r>
            <a:r>
              <a:rPr lang="en-GB" sz="850" b="1">
                <a:solidFill>
                  <a:srgbClr val="000000"/>
                </a:solidFill>
                <a:latin typeface="Times New Roman"/>
                <a:ea typeface="Times New Roman"/>
                <a:cs typeface="Times New Roman"/>
                <a:sym typeface="Times New Roman"/>
              </a:rPr>
              <a:t> </a:t>
            </a:r>
            <a:endParaRPr sz="850" b="1">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     	https://www.healthline.com/nutrition/ways-to-measure-body-fat#TOC_TITLE_HDR_2 </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01 and 08: SOLIDWORKS prototype model created by the author</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02: Fast Foods https://businessfirstfamily.com/important-fast-food-industry-trends-to-investigate/</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03: A person with high obesity</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 https://scitechdaily.com/obesity-might-be-a-result-of-your-bodys-chemistry/</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04:  Kind of fat in human belly</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https://www.drkasenene.com/post/2019/02/26/have-you-heard-about-visceral-fat</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05: drawn by the author</a:t>
            </a:r>
            <a:endParaRPr sz="85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a:solidFill>
                  <a:srgbClr val="000000"/>
                </a:solidFill>
                <a:latin typeface="Times New Roman"/>
                <a:ea typeface="Times New Roman"/>
                <a:cs typeface="Times New Roman"/>
                <a:sym typeface="Times New Roman"/>
              </a:rPr>
              <a:t>Figure 06: </a:t>
            </a:r>
            <a:r>
              <a:rPr lang="en-GB" sz="850">
                <a:solidFill>
                  <a:srgbClr val="292B2C"/>
                </a:solidFill>
                <a:highlight>
                  <a:schemeClr val="lt1"/>
                </a:highlight>
                <a:latin typeface="Times New Roman"/>
                <a:ea typeface="Times New Roman"/>
                <a:cs typeface="Times New Roman"/>
                <a:sym typeface="Times New Roman"/>
              </a:rPr>
              <a:t>Near Infrared Interactance</a:t>
            </a:r>
            <a:endParaRPr sz="850">
              <a:solidFill>
                <a:srgbClr val="292B2C"/>
              </a:solidFill>
              <a:highlight>
                <a:schemeClr val="lt1"/>
              </a:highlight>
              <a:latin typeface="Times New Roman"/>
              <a:ea typeface="Times New Roman"/>
              <a:cs typeface="Times New Roman"/>
              <a:sym typeface="Times New Roman"/>
            </a:endParaRPr>
          </a:p>
          <a:p>
            <a:pPr marL="0" lvl="0" indent="0" algn="l" rtl="0">
              <a:lnSpc>
                <a:spcPct val="105000"/>
              </a:lnSpc>
              <a:spcBef>
                <a:spcPts val="1200"/>
              </a:spcBef>
              <a:spcAft>
                <a:spcPts val="1200"/>
              </a:spcAft>
              <a:buNone/>
            </a:pPr>
            <a:r>
              <a:rPr lang="en-GB" sz="850">
                <a:solidFill>
                  <a:srgbClr val="000000"/>
                </a:solidFill>
                <a:latin typeface="Times New Roman"/>
                <a:ea typeface="Times New Roman"/>
                <a:cs typeface="Times New Roman"/>
                <a:sym typeface="Times New Roman"/>
              </a:rPr>
              <a:t>https://www.measurement-toolkit.mrc.ac.uk/anthropometry/objective-methods/near-infrared-interactance</a:t>
            </a:r>
            <a:endParaRPr sz="850">
              <a:solidFill>
                <a:srgbClr val="000000"/>
              </a:solidFill>
              <a:latin typeface="Times New Roman"/>
              <a:ea typeface="Times New Roman"/>
              <a:cs typeface="Times New Roman"/>
              <a:sym typeface="Times New Roman"/>
            </a:endParaRPr>
          </a:p>
        </p:txBody>
      </p:sp>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
        <p:nvSpPr>
          <p:cNvPr id="225" name="Google Shape;225;p28"/>
          <p:cNvSpPr txBox="1">
            <a:spLocks noGrp="1"/>
          </p:cNvSpPr>
          <p:nvPr>
            <p:ph type="body" idx="1"/>
          </p:nvPr>
        </p:nvSpPr>
        <p:spPr>
          <a:xfrm>
            <a:off x="4384513" y="827700"/>
            <a:ext cx="3843300" cy="43158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sz="1397">
                <a:solidFill>
                  <a:srgbClr val="000000"/>
                </a:solidFill>
                <a:latin typeface="Times New Roman"/>
                <a:ea typeface="Times New Roman"/>
                <a:cs typeface="Times New Roman"/>
                <a:sym typeface="Times New Roman"/>
              </a:rPr>
              <a:t>Figure 07: https://shop.olivehc.com/products/</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08 to figure 15: drawn by the author</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16: NIR Sensor</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https://www.exp-tech.de/en/sensors/light/8347/spectral-sensor-breakout-as7263-nir-qwiic</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17: Microcontroller; https://www.reichelt.com/de/en/development-boards-esp32-wi-fi-and-bluetooth-module-debo-jt-esp32-p219897.html?r=1</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18: Battery; https://diyi0t.com/best-battery-for-esp8266/</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19: RGB LED; https://create.arduino.cc/projecthub/lewiskell/common-anode-rgb-led-4a5ece</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120:  Push button; https://www.exp-tech.de/en/accessories/buttonsswitches/4342/mini-push-button-switch-x20</a:t>
            </a: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GB" sz="1397">
                <a:solidFill>
                  <a:srgbClr val="000000"/>
                </a:solidFill>
                <a:latin typeface="Times New Roman"/>
                <a:ea typeface="Times New Roman"/>
                <a:cs typeface="Times New Roman"/>
                <a:sym typeface="Times New Roman"/>
              </a:rPr>
              <a:t>Figure 21: the requirement diagram; drawn by the author</a:t>
            </a: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397">
                <a:solidFill>
                  <a:srgbClr val="000000"/>
                </a:solidFill>
                <a:latin typeface="Times New Roman"/>
                <a:ea typeface="Times New Roman"/>
                <a:cs typeface="Times New Roman"/>
                <a:sym typeface="Times New Roman"/>
              </a:rPr>
              <a:t>Figure 22: the use case diagram; drawn by the author</a:t>
            </a:r>
            <a:endParaRPr sz="1397" baseline="-25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397">
                <a:solidFill>
                  <a:srgbClr val="000000"/>
                </a:solidFill>
                <a:latin typeface="Times New Roman"/>
                <a:ea typeface="Times New Roman"/>
                <a:cs typeface="Times New Roman"/>
                <a:sym typeface="Times New Roman"/>
              </a:rPr>
              <a:t>Figure 23: The requirement diagram; drawn by the author </a:t>
            </a:r>
            <a:endParaRPr sz="1397" baseline="-25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800">
              <a:solidFill>
                <a:srgbClr val="000000"/>
              </a:solidFill>
            </a:endParaRPr>
          </a:p>
          <a:p>
            <a:pPr marL="0" lvl="0" indent="0" algn="l" rtl="0">
              <a:lnSpc>
                <a:spcPct val="100000"/>
              </a:lnSpc>
              <a:spcBef>
                <a:spcPts val="0"/>
              </a:spcBef>
              <a:spcAft>
                <a:spcPts val="0"/>
              </a:spcAft>
              <a:buNone/>
            </a:pPr>
            <a:endParaRPr sz="800">
              <a:solidFill>
                <a:srgbClr val="000000"/>
              </a:solidFill>
            </a:endParaRPr>
          </a:p>
          <a:p>
            <a:pPr marL="0" lvl="0" indent="0" algn="l" rtl="0">
              <a:spcBef>
                <a:spcPts val="0"/>
              </a:spcBef>
              <a:spcAft>
                <a:spcPts val="0"/>
              </a:spcAft>
              <a:buNone/>
            </a:pPr>
            <a:endParaRPr sz="8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80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645300" y="1833775"/>
            <a:ext cx="3063300" cy="692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t>Thank you</a:t>
            </a:r>
            <a:endParaRPr dirty="0"/>
          </a:p>
        </p:txBody>
      </p:sp>
      <p:grpSp>
        <p:nvGrpSpPr>
          <p:cNvPr id="231" name="Google Shape;231;p29"/>
          <p:cNvGrpSpPr/>
          <p:nvPr/>
        </p:nvGrpSpPr>
        <p:grpSpPr>
          <a:xfrm>
            <a:off x="4066820" y="1553491"/>
            <a:ext cx="3159984" cy="2439109"/>
            <a:chOff x="3553042" y="1657806"/>
            <a:chExt cx="3461100" cy="2671532"/>
          </a:xfrm>
        </p:grpSpPr>
        <p:sp>
          <p:nvSpPr>
            <p:cNvPr id="232" name="Google Shape;232;p29"/>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9"/>
          <p:cNvGrpSpPr/>
          <p:nvPr/>
        </p:nvGrpSpPr>
        <p:grpSpPr>
          <a:xfrm>
            <a:off x="6762480" y="2546254"/>
            <a:ext cx="1024386" cy="1522884"/>
            <a:chOff x="6505573" y="2745170"/>
            <a:chExt cx="1122000" cy="1668000"/>
          </a:xfrm>
        </p:grpSpPr>
        <p:sp>
          <p:nvSpPr>
            <p:cNvPr id="241" name="Google Shape;241;p29"/>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29"/>
          <p:cNvGrpSpPr/>
          <p:nvPr/>
        </p:nvGrpSpPr>
        <p:grpSpPr>
          <a:xfrm>
            <a:off x="6405845" y="3121897"/>
            <a:ext cx="520684" cy="1036470"/>
            <a:chOff x="9543736" y="4486132"/>
            <a:chExt cx="570300" cy="1135235"/>
          </a:xfrm>
        </p:grpSpPr>
        <p:sp>
          <p:nvSpPr>
            <p:cNvPr id="246" name="Google Shape;246;p29"/>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9"/>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9"/>
          <p:cNvGrpSpPr/>
          <p:nvPr/>
        </p:nvGrpSpPr>
        <p:grpSpPr>
          <a:xfrm>
            <a:off x="7564804" y="3443361"/>
            <a:ext cx="455496" cy="692277"/>
            <a:chOff x="7384375" y="3728000"/>
            <a:chExt cx="498900" cy="758244"/>
          </a:xfrm>
        </p:grpSpPr>
        <p:sp>
          <p:nvSpPr>
            <p:cNvPr id="252" name="Google Shape;252;p29"/>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29"/>
          <p:cNvGrpSpPr/>
          <p:nvPr/>
        </p:nvGrpSpPr>
        <p:grpSpPr>
          <a:xfrm>
            <a:off x="7564836" y="3561758"/>
            <a:ext cx="478081" cy="462776"/>
            <a:chOff x="7384385" y="3857442"/>
            <a:chExt cx="523637" cy="506874"/>
          </a:xfrm>
        </p:grpSpPr>
        <p:sp>
          <p:nvSpPr>
            <p:cNvPr id="257" name="Google Shape;257;p29"/>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9"/>
            <p:cNvGrpSpPr/>
            <p:nvPr/>
          </p:nvGrpSpPr>
          <p:grpSpPr>
            <a:xfrm>
              <a:off x="7384385" y="3857442"/>
              <a:ext cx="523637" cy="498900"/>
              <a:chOff x="7384385" y="3857442"/>
              <a:chExt cx="523637" cy="498900"/>
            </a:xfrm>
          </p:grpSpPr>
          <p:sp>
            <p:nvSpPr>
              <p:cNvPr id="259" name="Google Shape;259;p29"/>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 name="Google Shape;261;p29"/>
          <p:cNvGrpSpPr/>
          <p:nvPr/>
        </p:nvGrpSpPr>
        <p:grpSpPr>
          <a:xfrm>
            <a:off x="8110843" y="3443361"/>
            <a:ext cx="435785" cy="692277"/>
            <a:chOff x="7982421" y="3727763"/>
            <a:chExt cx="477311" cy="758244"/>
          </a:xfrm>
        </p:grpSpPr>
        <p:sp>
          <p:nvSpPr>
            <p:cNvPr id="262" name="Google Shape;262;p29"/>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725925" y="2225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Overview</a:t>
            </a:r>
            <a:endParaRPr/>
          </a:p>
        </p:txBody>
      </p:sp>
      <p:sp>
        <p:nvSpPr>
          <p:cNvPr id="88" name="Google Shape;88;p15"/>
          <p:cNvSpPr txBox="1">
            <a:spLocks noGrp="1"/>
          </p:cNvSpPr>
          <p:nvPr>
            <p:ph type="body" idx="1"/>
          </p:nvPr>
        </p:nvSpPr>
        <p:spPr>
          <a:xfrm>
            <a:off x="184375" y="993025"/>
            <a:ext cx="6465600" cy="3472200"/>
          </a:xfrm>
          <a:prstGeom prst="rect">
            <a:avLst/>
          </a:prstGeom>
        </p:spPr>
        <p:txBody>
          <a:bodyPr spcFirstLastPara="1" wrap="square" lIns="91425" tIns="91425" rIns="91425" bIns="91425" anchor="t" anchorCtr="0">
            <a:normAutofit fontScale="62500" lnSpcReduction="20000"/>
          </a:bodyPr>
          <a:lstStyle/>
          <a:p>
            <a:pPr marL="457200" lvl="0" indent="0" algn="l" rtl="0">
              <a:spcBef>
                <a:spcPts val="0"/>
              </a:spcBef>
              <a:spcAft>
                <a:spcPts val="0"/>
              </a:spcAft>
              <a:buNone/>
            </a:pPr>
            <a:r>
              <a:rPr lang="en-GB" sz="2262" b="1">
                <a:solidFill>
                  <a:srgbClr val="000000"/>
                </a:solidFill>
                <a:latin typeface="Times New Roman"/>
                <a:ea typeface="Times New Roman"/>
                <a:cs typeface="Times New Roman"/>
                <a:sym typeface="Times New Roman"/>
              </a:rPr>
              <a:t>Reasons for human Belly-fat</a:t>
            </a:r>
            <a:endParaRPr sz="2262" b="1">
              <a:solidFill>
                <a:srgbClr val="000000"/>
              </a:solidFill>
              <a:latin typeface="Times New Roman"/>
              <a:ea typeface="Times New Roman"/>
              <a:cs typeface="Times New Roman"/>
              <a:sym typeface="Times New Roman"/>
            </a:endParaRPr>
          </a:p>
          <a:p>
            <a:pPr marL="457200" lvl="0" indent="-305707" algn="l" rtl="0">
              <a:spcBef>
                <a:spcPts val="120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Because of the busy lifestyle people are tend to eat lot of unhealthy foods such as fast foods and foods including too much fat,sugar  and calories. </a:t>
            </a:r>
            <a:endParaRPr sz="1942">
              <a:solidFill>
                <a:srgbClr val="000000"/>
              </a:solidFill>
              <a:latin typeface="Times New Roman"/>
              <a:ea typeface="Times New Roman"/>
              <a:cs typeface="Times New Roman"/>
              <a:sym typeface="Times New Roman"/>
            </a:endParaRPr>
          </a:p>
          <a:p>
            <a:pPr marL="457200" lvl="0" indent="-305707" algn="l" rtl="0">
              <a:spcBef>
                <a:spcPts val="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Too much alcohol, smoking</a:t>
            </a:r>
            <a:endParaRPr sz="1942">
              <a:solidFill>
                <a:srgbClr val="000000"/>
              </a:solidFill>
              <a:latin typeface="Times New Roman"/>
              <a:ea typeface="Times New Roman"/>
              <a:cs typeface="Times New Roman"/>
              <a:sym typeface="Times New Roman"/>
            </a:endParaRPr>
          </a:p>
          <a:p>
            <a:pPr marL="457200" lvl="0" indent="-305707" algn="l" rtl="0">
              <a:spcBef>
                <a:spcPts val="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Stress and poor sleep </a:t>
            </a:r>
            <a:endParaRPr sz="1942">
              <a:solidFill>
                <a:srgbClr val="000000"/>
              </a:solidFill>
              <a:latin typeface="Times New Roman"/>
              <a:ea typeface="Times New Roman"/>
              <a:cs typeface="Times New Roman"/>
              <a:sym typeface="Times New Roman"/>
            </a:endParaRPr>
          </a:p>
          <a:p>
            <a:pPr marL="457200" lvl="0" indent="-305707" algn="l" rtl="0">
              <a:spcBef>
                <a:spcPts val="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Lack of physical exercises</a:t>
            </a:r>
            <a:endParaRPr sz="1942">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942">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942">
                <a:solidFill>
                  <a:srgbClr val="000000"/>
                </a:solidFill>
                <a:latin typeface="Times New Roman"/>
                <a:ea typeface="Times New Roman"/>
                <a:cs typeface="Times New Roman"/>
                <a:sym typeface="Times New Roman"/>
              </a:rPr>
              <a:t>In order to maintain a healthy lifestyle we should know how many fat has gathered in your belly. </a:t>
            </a:r>
            <a:endParaRPr sz="1942">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942">
                <a:solidFill>
                  <a:srgbClr val="000000"/>
                </a:solidFill>
                <a:latin typeface="Times New Roman"/>
                <a:ea typeface="Times New Roman"/>
                <a:cs typeface="Times New Roman"/>
                <a:sym typeface="Times New Roman"/>
              </a:rPr>
              <a:t>Therefore we came to an idea of designing a device to measure fat levels in human belly area.</a:t>
            </a:r>
            <a:endParaRPr sz="1942">
              <a:solidFill>
                <a:srgbClr val="000000"/>
              </a:solidFill>
              <a:latin typeface="Times New Roman"/>
              <a:ea typeface="Times New Roman"/>
              <a:cs typeface="Times New Roman"/>
              <a:sym typeface="Times New Roman"/>
            </a:endParaRPr>
          </a:p>
          <a:p>
            <a:pPr marL="457200" lvl="0" indent="-319809" algn="just" rtl="0">
              <a:lnSpc>
                <a:spcPct val="140000"/>
              </a:lnSpc>
              <a:spcBef>
                <a:spcPts val="1200"/>
              </a:spcBef>
              <a:spcAft>
                <a:spcPts val="0"/>
              </a:spcAft>
              <a:buClr>
                <a:srgbClr val="000000"/>
              </a:buClr>
              <a:buSzPct val="100000"/>
              <a:buFont typeface="Times New Roman"/>
              <a:buChar char="●"/>
            </a:pPr>
            <a:r>
              <a:rPr lang="en-GB" sz="2298">
                <a:solidFill>
                  <a:srgbClr val="000000"/>
                </a:solidFill>
                <a:latin typeface="Times New Roman"/>
                <a:ea typeface="Times New Roman"/>
                <a:cs typeface="Times New Roman"/>
                <a:sym typeface="Times New Roman"/>
              </a:rPr>
              <a:t>Targeted group: People who wish to regularly monitor their belly fat level.</a:t>
            </a:r>
            <a:endParaRPr sz="304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89" name="Google Shape;89;p15"/>
          <p:cNvPicPr preferRelativeResize="0"/>
          <p:nvPr/>
        </p:nvPicPr>
        <p:blipFill rotWithShape="1">
          <a:blip r:embed="rId3">
            <a:alphaModFix/>
          </a:blip>
          <a:srcRect l="19659" r="19665"/>
          <a:stretch/>
        </p:blipFill>
        <p:spPr>
          <a:xfrm>
            <a:off x="6606975" y="1966550"/>
            <a:ext cx="2494025" cy="2739575"/>
          </a:xfrm>
          <a:prstGeom prst="rect">
            <a:avLst/>
          </a:prstGeom>
          <a:noFill/>
          <a:ln>
            <a:noFill/>
          </a:ln>
        </p:spPr>
      </p:pic>
      <p:pic>
        <p:nvPicPr>
          <p:cNvPr id="90" name="Google Shape;90;p15"/>
          <p:cNvPicPr preferRelativeResize="0"/>
          <p:nvPr/>
        </p:nvPicPr>
        <p:blipFill>
          <a:blip r:embed="rId4">
            <a:alphaModFix/>
          </a:blip>
          <a:stretch>
            <a:fillRect/>
          </a:stretch>
        </p:blipFill>
        <p:spPr>
          <a:xfrm>
            <a:off x="6649975" y="246775"/>
            <a:ext cx="2408026" cy="1488461"/>
          </a:xfrm>
          <a:prstGeom prst="rect">
            <a:avLst/>
          </a:prstGeom>
          <a:noFill/>
          <a:ln>
            <a:noFill/>
          </a:ln>
        </p:spPr>
      </p:pic>
      <p:sp>
        <p:nvSpPr>
          <p:cNvPr id="91" name="Google Shape;9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
        <p:nvSpPr>
          <p:cNvPr id="92" name="Google Shape;92;p15"/>
          <p:cNvSpPr txBox="1"/>
          <p:nvPr/>
        </p:nvSpPr>
        <p:spPr>
          <a:xfrm>
            <a:off x="6649975" y="1735225"/>
            <a:ext cx="1036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 Fast foods</a:t>
            </a:r>
            <a:endParaRPr sz="800">
              <a:latin typeface="Open Sans"/>
              <a:ea typeface="Open Sans"/>
              <a:cs typeface="Open Sans"/>
              <a:sym typeface="Open Sans"/>
            </a:endParaRPr>
          </a:p>
        </p:txBody>
      </p:sp>
      <p:sp>
        <p:nvSpPr>
          <p:cNvPr id="93" name="Google Shape;93;p15"/>
          <p:cNvSpPr txBox="1"/>
          <p:nvPr/>
        </p:nvSpPr>
        <p:spPr>
          <a:xfrm>
            <a:off x="6649975" y="4706125"/>
            <a:ext cx="182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3 A person with high obesity</a:t>
            </a:r>
            <a:endParaRPr sz="8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311700" y="4345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Understanding the problems</a:t>
            </a:r>
            <a:endParaRPr/>
          </a:p>
        </p:txBody>
      </p:sp>
      <p:pic>
        <p:nvPicPr>
          <p:cNvPr id="99" name="Google Shape;99;p16"/>
          <p:cNvPicPr preferRelativeResize="0"/>
          <p:nvPr/>
        </p:nvPicPr>
        <p:blipFill rotWithShape="1">
          <a:blip r:embed="rId3">
            <a:alphaModFix/>
          </a:blip>
          <a:srcRect l="8137" t="3799" r="8145"/>
          <a:stretch/>
        </p:blipFill>
        <p:spPr>
          <a:xfrm>
            <a:off x="269625" y="1400875"/>
            <a:ext cx="4351625" cy="2615326"/>
          </a:xfrm>
          <a:prstGeom prst="rect">
            <a:avLst/>
          </a:prstGeom>
          <a:noFill/>
          <a:ln>
            <a:noFill/>
          </a:ln>
        </p:spPr>
      </p:pic>
      <p:sp>
        <p:nvSpPr>
          <p:cNvPr id="100" name="Google Shape;100;p16"/>
          <p:cNvSpPr txBox="1"/>
          <p:nvPr/>
        </p:nvSpPr>
        <p:spPr>
          <a:xfrm>
            <a:off x="5004475" y="1848875"/>
            <a:ext cx="38787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292B2C"/>
                </a:solidFill>
                <a:latin typeface="Times New Roman"/>
                <a:ea typeface="Times New Roman"/>
                <a:cs typeface="Times New Roman"/>
                <a:sym typeface="Times New Roman"/>
              </a:rPr>
              <a:t>Subcutaneous fat : healthy fat</a:t>
            </a: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r>
              <a:rPr lang="en-GB" sz="1300">
                <a:solidFill>
                  <a:srgbClr val="292B2C"/>
                </a:solidFill>
                <a:latin typeface="Times New Roman"/>
                <a:ea typeface="Times New Roman"/>
                <a:cs typeface="Times New Roman"/>
                <a:sym typeface="Times New Roman"/>
              </a:rPr>
              <a:t>Visceral Fat : unhealthy fat</a:t>
            </a: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r>
              <a:rPr lang="en-GB" sz="1300">
                <a:solidFill>
                  <a:srgbClr val="292B2C"/>
                </a:solidFill>
                <a:latin typeface="Times New Roman"/>
                <a:ea typeface="Times New Roman"/>
                <a:cs typeface="Times New Roman"/>
                <a:sym typeface="Times New Roman"/>
              </a:rPr>
              <a:t>We have to figure out a way to measure visceral fat level.</a:t>
            </a: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292B2C"/>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101" name="Google Shape;10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
        <p:nvSpPr>
          <p:cNvPr id="102" name="Google Shape;102;p16"/>
          <p:cNvSpPr txBox="1"/>
          <p:nvPr/>
        </p:nvSpPr>
        <p:spPr>
          <a:xfrm>
            <a:off x="225375" y="4161425"/>
            <a:ext cx="2164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4: Kind of fat in human belly</a:t>
            </a:r>
            <a:endParaRPr sz="8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667450" y="0"/>
            <a:ext cx="3672900" cy="903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Near InfraRed (NIR) technology</a:t>
            </a:r>
            <a:endParaRPr/>
          </a:p>
        </p:txBody>
      </p:sp>
      <p:pic>
        <p:nvPicPr>
          <p:cNvPr id="108" name="Google Shape;108;p17"/>
          <p:cNvPicPr preferRelativeResize="0"/>
          <p:nvPr/>
        </p:nvPicPr>
        <p:blipFill rotWithShape="1">
          <a:blip r:embed="rId3">
            <a:alphaModFix/>
          </a:blip>
          <a:srcRect t="8833" b="8841"/>
          <a:stretch/>
        </p:blipFill>
        <p:spPr>
          <a:xfrm>
            <a:off x="5224500" y="139150"/>
            <a:ext cx="3741949" cy="2007976"/>
          </a:xfrm>
          <a:prstGeom prst="rect">
            <a:avLst/>
          </a:prstGeom>
          <a:noFill/>
          <a:ln>
            <a:noFill/>
          </a:ln>
        </p:spPr>
      </p:pic>
      <p:pic>
        <p:nvPicPr>
          <p:cNvPr id="109" name="Google Shape;109;p17"/>
          <p:cNvPicPr preferRelativeResize="0"/>
          <p:nvPr/>
        </p:nvPicPr>
        <p:blipFill>
          <a:blip r:embed="rId4">
            <a:alphaModFix/>
          </a:blip>
          <a:stretch>
            <a:fillRect/>
          </a:stretch>
        </p:blipFill>
        <p:spPr>
          <a:xfrm>
            <a:off x="110625" y="819300"/>
            <a:ext cx="3149474" cy="2364625"/>
          </a:xfrm>
          <a:prstGeom prst="rect">
            <a:avLst/>
          </a:prstGeom>
          <a:noFill/>
          <a:ln>
            <a:noFill/>
          </a:ln>
        </p:spPr>
      </p:pic>
      <p:sp>
        <p:nvSpPr>
          <p:cNvPr id="110" name="Google Shape;11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sp>
        <p:nvSpPr>
          <p:cNvPr id="111" name="Google Shape;111;p17"/>
          <p:cNvSpPr txBox="1"/>
          <p:nvPr/>
        </p:nvSpPr>
        <p:spPr>
          <a:xfrm>
            <a:off x="3833725" y="2454925"/>
            <a:ext cx="48375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Open Sans"/>
                <a:ea typeface="Open Sans"/>
                <a:cs typeface="Open Sans"/>
                <a:sym typeface="Open Sans"/>
              </a:rPr>
              <a:t>Near-Infrared (NIR) refers to </a:t>
            </a:r>
            <a:r>
              <a:rPr lang="en-GB" sz="1100" b="1">
                <a:latin typeface="Open Sans"/>
                <a:ea typeface="Open Sans"/>
                <a:cs typeface="Open Sans"/>
                <a:sym typeface="Open Sans"/>
              </a:rPr>
              <a:t>electromagnetic wavelengths that range from about 780 to 2500 nm</a:t>
            </a:r>
            <a:r>
              <a:rPr lang="en-GB" sz="1100">
                <a:latin typeface="Open Sans"/>
                <a:ea typeface="Open Sans"/>
                <a:cs typeface="Open Sans"/>
                <a:sym typeface="Open Sans"/>
              </a:rPr>
              <a:t>. Belly Fat Reader uses NIR measurements to determine a person's health status by </a:t>
            </a:r>
            <a:r>
              <a:rPr lang="en-GB" sz="1100" b="1">
                <a:latin typeface="Open Sans"/>
                <a:ea typeface="Open Sans"/>
                <a:cs typeface="Open Sans"/>
                <a:sym typeface="Open Sans"/>
              </a:rPr>
              <a:t>measuring tissue chromophores</a:t>
            </a:r>
            <a:r>
              <a:rPr lang="en-GB" sz="1100">
                <a:latin typeface="Open Sans"/>
                <a:ea typeface="Open Sans"/>
                <a:cs typeface="Open Sans"/>
                <a:sym typeface="Open Sans"/>
              </a:rPr>
              <a:t>. </a:t>
            </a:r>
            <a:r>
              <a:rPr lang="en-GB" sz="1100" b="1">
                <a:latin typeface="Open Sans"/>
                <a:ea typeface="Open Sans"/>
                <a:cs typeface="Open Sans"/>
                <a:sym typeface="Open Sans"/>
              </a:rPr>
              <a:t>A spectral range of approximately 650 to 1100 nm is used for our real-time tissue measurements</a:t>
            </a:r>
            <a:r>
              <a:rPr lang="en-GB" sz="1100">
                <a:latin typeface="Open Sans"/>
                <a:ea typeface="Open Sans"/>
                <a:cs typeface="Open Sans"/>
                <a:sym typeface="Open Sans"/>
              </a:rPr>
              <a:t>. </a:t>
            </a:r>
            <a:r>
              <a:rPr lang="en-GB" sz="1100" b="1">
                <a:latin typeface="Open Sans"/>
                <a:ea typeface="Open Sans"/>
                <a:cs typeface="Open Sans"/>
                <a:sym typeface="Open Sans"/>
              </a:rPr>
              <a:t>Utilizing 8-wavelength NIR LEDs</a:t>
            </a:r>
            <a:r>
              <a:rPr lang="en-GB" sz="1100">
                <a:latin typeface="Open Sans"/>
                <a:ea typeface="Open Sans"/>
                <a:cs typeface="Open Sans"/>
                <a:sym typeface="Open Sans"/>
              </a:rPr>
              <a:t> (Light Emitting Diodes), we can measure </a:t>
            </a:r>
            <a:r>
              <a:rPr lang="en-GB" sz="1100" b="1">
                <a:latin typeface="Open Sans"/>
                <a:ea typeface="Open Sans"/>
                <a:cs typeface="Open Sans"/>
                <a:sym typeface="Open Sans"/>
              </a:rPr>
              <a:t>tissue absorption and scattering to calculate oxyhaemoglobin, deoxyhemoglobin, water, and lipid. [1]</a:t>
            </a:r>
            <a:endParaRPr sz="1100" b="1">
              <a:latin typeface="Open Sans"/>
              <a:ea typeface="Open Sans"/>
              <a:cs typeface="Open Sans"/>
              <a:sym typeface="Open Sans"/>
            </a:endParaRPr>
          </a:p>
        </p:txBody>
      </p:sp>
      <p:sp>
        <p:nvSpPr>
          <p:cNvPr id="112" name="Google Shape;112;p17"/>
          <p:cNvSpPr txBox="1"/>
          <p:nvPr/>
        </p:nvSpPr>
        <p:spPr>
          <a:xfrm>
            <a:off x="301825" y="3379600"/>
            <a:ext cx="2279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6: </a:t>
            </a:r>
            <a:r>
              <a:rPr lang="en-GB" sz="900">
                <a:solidFill>
                  <a:srgbClr val="292B2C"/>
                </a:solidFill>
                <a:highlight>
                  <a:srgbClr val="FFFFFF"/>
                </a:highlight>
                <a:latin typeface="Roboto"/>
                <a:ea typeface="Roboto"/>
                <a:cs typeface="Roboto"/>
                <a:sym typeface="Roboto"/>
              </a:rPr>
              <a:t>Near Infrared Interactance</a:t>
            </a:r>
            <a:endParaRPr sz="800">
              <a:latin typeface="Open Sans"/>
              <a:ea typeface="Open Sans"/>
              <a:cs typeface="Open Sans"/>
              <a:sym typeface="Open Sans"/>
            </a:endParaRPr>
          </a:p>
        </p:txBody>
      </p:sp>
      <p:sp>
        <p:nvSpPr>
          <p:cNvPr id="113" name="Google Shape;113;p17"/>
          <p:cNvSpPr txBox="1"/>
          <p:nvPr/>
        </p:nvSpPr>
        <p:spPr>
          <a:xfrm>
            <a:off x="5478125" y="2147125"/>
            <a:ext cx="2994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5: how to recognize belly fat using NIR sensor</a:t>
            </a:r>
            <a:endParaRPr sz="8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body" idx="1"/>
          </p:nvPr>
        </p:nvSpPr>
        <p:spPr>
          <a:xfrm>
            <a:off x="311700" y="1266325"/>
            <a:ext cx="4382400" cy="39633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358"/>
              <a:buNone/>
            </a:pPr>
            <a:r>
              <a:rPr lang="en-GB" sz="1300">
                <a:solidFill>
                  <a:srgbClr val="000000"/>
                </a:solidFill>
                <a:latin typeface="Times New Roman"/>
                <a:ea typeface="Times New Roman"/>
                <a:cs typeface="Times New Roman"/>
                <a:sym typeface="Times New Roman"/>
              </a:rPr>
              <a:t>If someone wants to measure belly fat level,</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1200"/>
              </a:spcBef>
              <a:spcAft>
                <a:spcPts val="0"/>
              </a:spcAft>
              <a:buClr>
                <a:srgbClr val="000000"/>
              </a:buClr>
              <a:buSzPts val="1300"/>
              <a:buAutoNum type="arabicParenR"/>
            </a:pPr>
            <a:r>
              <a:rPr lang="en-GB" sz="1300">
                <a:solidFill>
                  <a:srgbClr val="000000"/>
                </a:solidFill>
                <a:latin typeface="Times New Roman"/>
                <a:ea typeface="Times New Roman"/>
                <a:cs typeface="Times New Roman"/>
                <a:sym typeface="Times New Roman"/>
              </a:rPr>
              <a:t>Skinfold calipers </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cheap,</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but user requires basic anatomy Knowledge, </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skin needed to be fold</a:t>
            </a:r>
            <a:endParaRPr sz="1300">
              <a:solidFill>
                <a:srgbClr val="000000"/>
              </a:solidFill>
              <a:latin typeface="Times New Roman"/>
              <a:ea typeface="Times New Roman"/>
              <a:cs typeface="Times New Roman"/>
              <a:sym typeface="Times New Roman"/>
            </a:endParaRPr>
          </a:p>
          <a:p>
            <a:pPr marL="914400" lvl="0" indent="0" algn="l" rtl="0">
              <a:lnSpc>
                <a:spcPct val="105000"/>
              </a:lnSpc>
              <a:spcBef>
                <a:spcPts val="1200"/>
              </a:spcBef>
              <a:spcAft>
                <a:spcPts val="0"/>
              </a:spcAft>
              <a:buSzPts val="358"/>
              <a:buNone/>
            </a:pP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1200"/>
              </a:spcBef>
              <a:spcAft>
                <a:spcPts val="0"/>
              </a:spcAft>
              <a:buClr>
                <a:srgbClr val="000000"/>
              </a:buClr>
              <a:buSzPts val="1300"/>
              <a:buFont typeface="Times New Roman"/>
              <a:buAutoNum type="arabicParenR"/>
            </a:pPr>
            <a:r>
              <a:rPr lang="en-GB" sz="1300">
                <a:solidFill>
                  <a:srgbClr val="000000"/>
                </a:solidFill>
                <a:latin typeface="Times New Roman"/>
                <a:ea typeface="Times New Roman"/>
                <a:cs typeface="Times New Roman"/>
                <a:sym typeface="Times New Roman"/>
              </a:rPr>
              <a:t>Dual Energy X-ray Absorptiometry (DXA) or Air Displacement or Bioimpedance Spectroscopy (BIS) </a:t>
            </a:r>
            <a:endParaRPr sz="1300">
              <a:solidFill>
                <a:srgbClr val="000000"/>
              </a:solidFill>
              <a:latin typeface="Times New Roman"/>
              <a:ea typeface="Times New Roman"/>
              <a:cs typeface="Times New Roman"/>
              <a:sym typeface="Times New Roman"/>
            </a:endParaRPr>
          </a:p>
          <a:p>
            <a:pPr marL="9144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Accuracy is high but, highly expensive, </a:t>
            </a:r>
            <a:endParaRPr sz="1300">
              <a:solidFill>
                <a:srgbClr val="000000"/>
              </a:solidFill>
              <a:latin typeface="Times New Roman"/>
              <a:ea typeface="Times New Roman"/>
              <a:cs typeface="Times New Roman"/>
              <a:sym typeface="Times New Roman"/>
            </a:endParaRPr>
          </a:p>
          <a:p>
            <a:pPr marL="9144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can not use it in daily basis, </a:t>
            </a:r>
            <a:endParaRPr sz="1300">
              <a:solidFill>
                <a:srgbClr val="000000"/>
              </a:solidFill>
              <a:latin typeface="Times New Roman"/>
              <a:ea typeface="Times New Roman"/>
              <a:cs typeface="Times New Roman"/>
              <a:sym typeface="Times New Roman"/>
            </a:endParaRPr>
          </a:p>
          <a:p>
            <a:pPr marL="9144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chance to exposure radiation </a:t>
            </a:r>
            <a:endParaRPr sz="1300">
              <a:solidFill>
                <a:srgbClr val="000000"/>
              </a:solidFill>
              <a:latin typeface="Times New Roman"/>
              <a:ea typeface="Times New Roman"/>
              <a:cs typeface="Times New Roman"/>
              <a:sym typeface="Times New Roman"/>
            </a:endParaRPr>
          </a:p>
          <a:p>
            <a:pPr marL="914400" lvl="0" indent="0" algn="l" rtl="0">
              <a:lnSpc>
                <a:spcPct val="105000"/>
              </a:lnSpc>
              <a:spcBef>
                <a:spcPts val="1200"/>
              </a:spcBef>
              <a:spcAft>
                <a:spcPts val="0"/>
              </a:spcAft>
              <a:buSzPts val="358"/>
              <a:buNone/>
            </a:pPr>
            <a:r>
              <a:rPr lang="en-GB" sz="1300">
                <a:solidFill>
                  <a:srgbClr val="000000"/>
                </a:solidFill>
                <a:highlight>
                  <a:schemeClr val="lt1"/>
                </a:highlight>
                <a:latin typeface="Times New Roman"/>
                <a:ea typeface="Times New Roman"/>
                <a:cs typeface="Times New Roman"/>
                <a:sym typeface="Times New Roman"/>
              </a:rPr>
              <a:t>shorter wavelengths and Higher Energy [2]</a:t>
            </a:r>
            <a:endParaRPr sz="1300">
              <a:solidFill>
                <a:srgbClr val="000000"/>
              </a:solidFill>
              <a:highlight>
                <a:schemeClr val="lt1"/>
              </a:highlight>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358"/>
              <a:buNone/>
            </a:pPr>
            <a:r>
              <a:rPr lang="en-GB" sz="1300">
                <a:solidFill>
                  <a:srgbClr val="000000"/>
                </a:solidFill>
                <a:highlight>
                  <a:schemeClr val="lt1"/>
                </a:highlight>
                <a:latin typeface="Times New Roman"/>
                <a:ea typeface="Times New Roman"/>
                <a:cs typeface="Times New Roman"/>
                <a:sym typeface="Times New Roman"/>
              </a:rPr>
              <a:t>              Could harm your body!  </a:t>
            </a:r>
            <a:endParaRPr sz="1300">
              <a:solidFill>
                <a:srgbClr val="000000"/>
              </a:solidFill>
              <a:latin typeface="Times New Roman"/>
              <a:ea typeface="Times New Roman"/>
              <a:cs typeface="Times New Roman"/>
              <a:sym typeface="Times New Roman"/>
            </a:endParaRPr>
          </a:p>
          <a:p>
            <a:pPr marL="914400" lvl="0" indent="0" algn="l" rtl="0">
              <a:lnSpc>
                <a:spcPct val="105000"/>
              </a:lnSpc>
              <a:spcBef>
                <a:spcPts val="1200"/>
              </a:spcBef>
              <a:spcAft>
                <a:spcPts val="0"/>
              </a:spcAft>
              <a:buSzPts val="358"/>
              <a:buNone/>
            </a:pPr>
            <a:endParaRPr sz="1000">
              <a:solidFill>
                <a:srgbClr val="000000"/>
              </a:solidFill>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358"/>
              <a:buNone/>
            </a:pPr>
            <a:endParaRPr sz="1000">
              <a:solidFill>
                <a:srgbClr val="000000"/>
              </a:solidFill>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358"/>
              <a:buNone/>
            </a:pPr>
            <a:endParaRPr sz="100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358"/>
              <a:buNone/>
            </a:pPr>
            <a:endParaRPr sz="1000">
              <a:solidFill>
                <a:srgbClr val="000000"/>
              </a:solidFill>
              <a:latin typeface="Times New Roman"/>
              <a:ea typeface="Times New Roman"/>
              <a:cs typeface="Times New Roman"/>
              <a:sym typeface="Times New Roman"/>
            </a:endParaRPr>
          </a:p>
        </p:txBody>
      </p:sp>
      <p:sp>
        <p:nvSpPr>
          <p:cNvPr id="119" name="Google Shape;11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
        <p:nvSpPr>
          <p:cNvPr id="120" name="Google Shape;120;p18"/>
          <p:cNvSpPr txBox="1">
            <a:spLocks noGrp="1"/>
          </p:cNvSpPr>
          <p:nvPr>
            <p:ph type="title"/>
          </p:nvPr>
        </p:nvSpPr>
        <p:spPr>
          <a:xfrm>
            <a:off x="3371025" y="253800"/>
            <a:ext cx="27954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40"/>
              <a:t>Health Issues</a:t>
            </a:r>
            <a:endParaRPr sz="2940"/>
          </a:p>
        </p:txBody>
      </p:sp>
      <p:sp>
        <p:nvSpPr>
          <p:cNvPr id="121" name="Google Shape;121;p18"/>
          <p:cNvSpPr txBox="1">
            <a:spLocks noGrp="1"/>
          </p:cNvSpPr>
          <p:nvPr>
            <p:ph type="body" idx="1"/>
          </p:nvPr>
        </p:nvSpPr>
        <p:spPr>
          <a:xfrm>
            <a:off x="4144875" y="1208375"/>
            <a:ext cx="4260300" cy="3714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But, We use NIR technology,</a:t>
            </a:r>
            <a:endParaRPr sz="1400">
              <a:solidFill>
                <a:srgbClr val="000000"/>
              </a:solidFill>
              <a:latin typeface="Times New Roman"/>
              <a:ea typeface="Times New Roman"/>
              <a:cs typeface="Times New Roman"/>
              <a:sym typeface="Times New Roman"/>
            </a:endParaRPr>
          </a:p>
          <a:p>
            <a:pPr marL="914400" lvl="0" indent="-317500" algn="l" rtl="0">
              <a:spcBef>
                <a:spcPts val="1200"/>
              </a:spcBef>
              <a:spcAft>
                <a:spcPts val="0"/>
              </a:spcAft>
              <a:buClr>
                <a:srgbClr val="000000"/>
              </a:buClr>
              <a:buSzPts val="1400"/>
              <a:buFont typeface="Times New Roman"/>
              <a:buChar char="●"/>
            </a:pPr>
            <a:r>
              <a:rPr lang="en-GB" sz="1400">
                <a:solidFill>
                  <a:srgbClr val="000000"/>
                </a:solidFill>
                <a:highlight>
                  <a:schemeClr val="lt1"/>
                </a:highlight>
                <a:latin typeface="Times New Roman"/>
                <a:ea typeface="Times New Roman"/>
                <a:cs typeface="Times New Roman"/>
                <a:sym typeface="Times New Roman"/>
              </a:rPr>
              <a:t>longer wavelengths and weak energy than UV </a:t>
            </a:r>
            <a:endParaRPr sz="1400">
              <a:solidFill>
                <a:srgbClr val="000000"/>
              </a:solidFill>
              <a:highlight>
                <a:schemeClr val="lt1"/>
              </a:highlight>
              <a:latin typeface="Times New Roman"/>
              <a:ea typeface="Times New Roman"/>
              <a:cs typeface="Times New Roman"/>
              <a:sym typeface="Times New Roman"/>
            </a:endParaRPr>
          </a:p>
          <a:p>
            <a:pPr marL="914400" lvl="0" indent="-317500" algn="l" rtl="0">
              <a:spcBef>
                <a:spcPts val="0"/>
              </a:spcBef>
              <a:spcAft>
                <a:spcPts val="0"/>
              </a:spcAft>
              <a:buClr>
                <a:srgbClr val="000000"/>
              </a:buClr>
              <a:buSzPts val="1400"/>
              <a:buFont typeface="Times New Roman"/>
              <a:buChar char="●"/>
            </a:pPr>
            <a:r>
              <a:rPr lang="en-GB" sz="1400">
                <a:solidFill>
                  <a:srgbClr val="000000"/>
                </a:solidFill>
                <a:highlight>
                  <a:schemeClr val="lt1"/>
                </a:highlight>
                <a:latin typeface="Times New Roman"/>
                <a:ea typeface="Times New Roman"/>
                <a:cs typeface="Times New Roman"/>
                <a:sym typeface="Times New Roman"/>
              </a:rPr>
              <a:t>Very short time for taking measurements: the BFR device need only 3 seconds to get the measurements. (latency , L=3s)</a:t>
            </a:r>
            <a:endParaRPr sz="1400">
              <a:solidFill>
                <a:srgbClr val="000000"/>
              </a:solidFill>
              <a:highlight>
                <a:schemeClr val="lt1"/>
              </a:highlight>
              <a:latin typeface="Times New Roman"/>
              <a:ea typeface="Times New Roman"/>
              <a:cs typeface="Times New Roman"/>
              <a:sym typeface="Times New Roman"/>
            </a:endParaRPr>
          </a:p>
          <a:p>
            <a:pPr marL="457200" lvl="0" indent="0" algn="l" rtl="0">
              <a:spcBef>
                <a:spcPts val="1200"/>
              </a:spcBef>
              <a:spcAft>
                <a:spcPts val="0"/>
              </a:spcAft>
              <a:buNone/>
            </a:pPr>
            <a:endParaRPr sz="135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r>
              <a:rPr lang="en-GB" sz="1350">
                <a:solidFill>
                  <a:srgbClr val="000000"/>
                </a:solidFill>
                <a:latin typeface="Times New Roman"/>
                <a:ea typeface="Times New Roman"/>
                <a:cs typeface="Times New Roman"/>
                <a:sym typeface="Times New Roman"/>
              </a:rPr>
              <a:t> </a:t>
            </a:r>
            <a:endParaRPr sz="135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35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5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p:nvPr/>
        </p:nvSpPr>
        <p:spPr>
          <a:xfrm>
            <a:off x="300850" y="126125"/>
            <a:ext cx="544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accent4"/>
                </a:solidFill>
                <a:latin typeface="Times New Roman"/>
                <a:ea typeface="Times New Roman"/>
                <a:cs typeface="Times New Roman"/>
                <a:sym typeface="Times New Roman"/>
              </a:rPr>
              <a:t>About the device - Belly Fat Reader</a:t>
            </a:r>
            <a:endParaRPr sz="1800" b="1">
              <a:solidFill>
                <a:schemeClr val="accent4"/>
              </a:solidFill>
              <a:latin typeface="Times New Roman"/>
              <a:ea typeface="Times New Roman"/>
              <a:cs typeface="Times New Roman"/>
              <a:sym typeface="Times New Roman"/>
            </a:endParaRPr>
          </a:p>
        </p:txBody>
      </p:sp>
      <p:sp>
        <p:nvSpPr>
          <p:cNvPr id="127" name="Google Shape;127;p19"/>
          <p:cNvSpPr txBox="1"/>
          <p:nvPr/>
        </p:nvSpPr>
        <p:spPr>
          <a:xfrm>
            <a:off x="582425" y="736800"/>
            <a:ext cx="825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8" name="Google Shape;128;p19"/>
          <p:cNvSpPr txBox="1"/>
          <p:nvPr/>
        </p:nvSpPr>
        <p:spPr>
          <a:xfrm>
            <a:off x="2940750" y="509175"/>
            <a:ext cx="6080400" cy="4546500"/>
          </a:xfrm>
          <a:prstGeom prst="rect">
            <a:avLst/>
          </a:prstGeom>
          <a:noFill/>
          <a:ln>
            <a:noFill/>
          </a:ln>
        </p:spPr>
        <p:txBody>
          <a:bodyPr spcFirstLastPara="1" wrap="square" lIns="91425" tIns="91425" rIns="91425" bIns="91425" anchor="t" anchorCtr="0">
            <a:spAutoFit/>
          </a:bodyPr>
          <a:lstStyle/>
          <a:p>
            <a:pPr marL="0" lvl="0" indent="0" algn="just" rtl="0">
              <a:lnSpc>
                <a:spcPct val="140000"/>
              </a:lnSpc>
              <a:spcBef>
                <a:spcPts val="1000"/>
              </a:spcBef>
              <a:spcAft>
                <a:spcPts val="0"/>
              </a:spcAft>
              <a:buNone/>
            </a:pPr>
            <a:endParaRPr sz="1200">
              <a:latin typeface="Times New Roman"/>
              <a:ea typeface="Times New Roman"/>
              <a:cs typeface="Times New Roman"/>
              <a:sym typeface="Times New Roman"/>
            </a:endParaRPr>
          </a:p>
          <a:p>
            <a:pPr marL="457200" lvl="0" indent="-304800" algn="just" rtl="0">
              <a:lnSpc>
                <a:spcPct val="140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About the device:   </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compact device (size: 80*60*30)</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Anyone can use it</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Cheaper</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One button and One LED light</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Long-lasting battery power</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Uses NIR technology - no healthy/radiation problems</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Encrypted user and measurement data</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The app can analyse, track and record the measurements and display in userfienly way.</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Ability to get direct medical assistance</a:t>
            </a:r>
            <a:endParaRPr sz="1200">
              <a:latin typeface="Times New Roman"/>
              <a:ea typeface="Times New Roman"/>
              <a:cs typeface="Times New Roman"/>
              <a:sym typeface="Times New Roman"/>
            </a:endParaRPr>
          </a:p>
          <a:p>
            <a:pPr marL="457200" lvl="0" indent="-304800" algn="just" rtl="0">
              <a:lnSpc>
                <a:spcPct val="140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What is included: BFR device, BFR app (For the patients-users ), BFR app (For the   doctors/ fitness trainers)</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000">
              <a:latin typeface="Times New Roman"/>
              <a:ea typeface="Times New Roman"/>
              <a:cs typeface="Times New Roman"/>
              <a:sym typeface="Times New Roman"/>
            </a:endParaRPr>
          </a:p>
          <a:p>
            <a:pPr marL="914400" lvl="0" indent="0" algn="just" rtl="0">
              <a:lnSpc>
                <a:spcPct val="140000"/>
              </a:lnSpc>
              <a:spcBef>
                <a:spcPts val="1200"/>
              </a:spcBef>
              <a:spcAft>
                <a:spcPts val="0"/>
              </a:spcAft>
              <a:buNone/>
            </a:pPr>
            <a:endParaRPr sz="1000">
              <a:latin typeface="Times New Roman"/>
              <a:ea typeface="Times New Roman"/>
              <a:cs typeface="Times New Roman"/>
              <a:sym typeface="Times New Roman"/>
            </a:endParaRPr>
          </a:p>
        </p:txBody>
      </p:sp>
      <p:sp>
        <p:nvSpPr>
          <p:cNvPr id="129" name="Google Shape;12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
        <p:nvSpPr>
          <p:cNvPr id="130" name="Google Shape;130;p19"/>
          <p:cNvSpPr txBox="1"/>
          <p:nvPr/>
        </p:nvSpPr>
        <p:spPr>
          <a:xfrm>
            <a:off x="370750" y="3084350"/>
            <a:ext cx="2095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7: How to measure your belly fat</a:t>
            </a:r>
            <a:endParaRPr sz="800">
              <a:latin typeface="Open Sans"/>
              <a:ea typeface="Open Sans"/>
              <a:cs typeface="Open Sans"/>
              <a:sym typeface="Open Sans"/>
            </a:endParaRPr>
          </a:p>
        </p:txBody>
      </p:sp>
      <p:pic>
        <p:nvPicPr>
          <p:cNvPr id="131" name="Google Shape;131;p19"/>
          <p:cNvPicPr preferRelativeResize="0"/>
          <p:nvPr/>
        </p:nvPicPr>
        <p:blipFill>
          <a:blip r:embed="rId3">
            <a:alphaModFix/>
          </a:blip>
          <a:stretch>
            <a:fillRect/>
          </a:stretch>
        </p:blipFill>
        <p:spPr>
          <a:xfrm>
            <a:off x="300838" y="988850"/>
            <a:ext cx="2235325" cy="209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266650" y="1433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interact with the device</a:t>
            </a:r>
            <a:endParaRPr/>
          </a:p>
        </p:txBody>
      </p:sp>
      <p:sp>
        <p:nvSpPr>
          <p:cNvPr id="137" name="Google Shape;137;p20"/>
          <p:cNvSpPr txBox="1">
            <a:spLocks noGrp="1"/>
          </p:cNvSpPr>
          <p:nvPr>
            <p:ph type="body" idx="1"/>
          </p:nvPr>
        </p:nvSpPr>
        <p:spPr>
          <a:xfrm>
            <a:off x="3452400" y="890853"/>
            <a:ext cx="5302500" cy="403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a:solidFill>
                  <a:srgbClr val="202124"/>
                </a:solidFill>
                <a:latin typeface="Times New Roman"/>
                <a:ea typeface="Times New Roman"/>
                <a:cs typeface="Times New Roman"/>
                <a:sym typeface="Times New Roman"/>
              </a:rPr>
              <a:t>Push button</a:t>
            </a:r>
            <a:r>
              <a:rPr lang="en-GB" sz="1100">
                <a:solidFill>
                  <a:srgbClr val="202124"/>
                </a:solidFill>
                <a:latin typeface="Times New Roman"/>
                <a:ea typeface="Times New Roman"/>
                <a:cs typeface="Times New Roman"/>
                <a:sym typeface="Times New Roman"/>
              </a:rPr>
              <a:t> : 1)  press and hold: turn on </a:t>
            </a:r>
            <a:endParaRPr sz="11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r>
              <a:rPr lang="en-GB" sz="1100">
                <a:solidFill>
                  <a:srgbClr val="202124"/>
                </a:solidFill>
                <a:latin typeface="Times New Roman"/>
                <a:ea typeface="Times New Roman"/>
                <a:cs typeface="Times New Roman"/>
                <a:sym typeface="Times New Roman"/>
              </a:rPr>
              <a:t>                       2) press once: get measurements</a:t>
            </a:r>
            <a:endParaRPr sz="1100">
              <a:solidFill>
                <a:srgbClr val="202124"/>
              </a:solidFill>
              <a:latin typeface="Times New Roman"/>
              <a:ea typeface="Times New Roman"/>
              <a:cs typeface="Times New Roman"/>
              <a:sym typeface="Times New Roman"/>
            </a:endParaRPr>
          </a:p>
          <a:p>
            <a:pPr marL="0" lvl="0" indent="0" algn="ctr" rtl="0">
              <a:spcBef>
                <a:spcPts val="1200"/>
              </a:spcBef>
              <a:spcAft>
                <a:spcPts val="0"/>
              </a:spcAft>
              <a:buNone/>
            </a:pPr>
            <a:r>
              <a:rPr lang="en-GB" sz="1100">
                <a:solidFill>
                  <a:srgbClr val="202124"/>
                </a:solidFill>
                <a:latin typeface="Times New Roman"/>
                <a:ea typeface="Times New Roman"/>
                <a:cs typeface="Times New Roman"/>
                <a:sym typeface="Times New Roman"/>
              </a:rPr>
              <a:t>                       3) press and hold again: turn off (or turn off   automatically after 3 mins after sending measurement data to app)</a:t>
            </a:r>
            <a:endParaRPr sz="11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r>
              <a:rPr lang="en-GB" sz="1400">
                <a:solidFill>
                  <a:srgbClr val="202124"/>
                </a:solidFill>
                <a:latin typeface="Times New Roman"/>
                <a:ea typeface="Times New Roman"/>
                <a:cs typeface="Times New Roman"/>
                <a:sym typeface="Times New Roman"/>
              </a:rPr>
              <a:t>LED configuration</a:t>
            </a:r>
            <a:endParaRPr sz="11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202124"/>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202124"/>
              </a:solidFill>
              <a:latin typeface="Times New Roman"/>
              <a:ea typeface="Times New Roman"/>
              <a:cs typeface="Times New Roman"/>
              <a:sym typeface="Times New Roman"/>
            </a:endParaRPr>
          </a:p>
          <a:p>
            <a:pPr marL="0" lvl="0" indent="0" algn="l" rtl="0">
              <a:spcBef>
                <a:spcPts val="1200"/>
              </a:spcBef>
              <a:spcAft>
                <a:spcPts val="1200"/>
              </a:spcAft>
              <a:buNone/>
            </a:pPr>
            <a:endParaRPr sz="1400">
              <a:solidFill>
                <a:srgbClr val="202124"/>
              </a:solidFill>
              <a:latin typeface="Times New Roman"/>
              <a:ea typeface="Times New Roman"/>
              <a:cs typeface="Times New Roman"/>
              <a:sym typeface="Times New Roman"/>
            </a:endParaRPr>
          </a:p>
        </p:txBody>
      </p:sp>
      <p:sp>
        <p:nvSpPr>
          <p:cNvPr id="138" name="Google Shape;13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pic>
        <p:nvPicPr>
          <p:cNvPr id="139" name="Google Shape;139;p20"/>
          <p:cNvPicPr preferRelativeResize="0"/>
          <p:nvPr/>
        </p:nvPicPr>
        <p:blipFill rotWithShape="1">
          <a:blip r:embed="rId3">
            <a:alphaModFix/>
          </a:blip>
          <a:srcRect l="12056" t="10635" r="15964" b="10525"/>
          <a:stretch/>
        </p:blipFill>
        <p:spPr>
          <a:xfrm>
            <a:off x="266650" y="1564800"/>
            <a:ext cx="2974774" cy="1954776"/>
          </a:xfrm>
          <a:prstGeom prst="rect">
            <a:avLst/>
          </a:prstGeom>
          <a:noFill/>
          <a:ln>
            <a:noFill/>
          </a:ln>
        </p:spPr>
      </p:pic>
      <p:pic>
        <p:nvPicPr>
          <p:cNvPr id="140" name="Google Shape;140;p20"/>
          <p:cNvPicPr preferRelativeResize="0"/>
          <p:nvPr/>
        </p:nvPicPr>
        <p:blipFill>
          <a:blip r:embed="rId4">
            <a:alphaModFix/>
          </a:blip>
          <a:stretch>
            <a:fillRect/>
          </a:stretch>
        </p:blipFill>
        <p:spPr>
          <a:xfrm>
            <a:off x="3528388" y="2571751"/>
            <a:ext cx="5150526" cy="2285375"/>
          </a:xfrm>
          <a:prstGeom prst="rect">
            <a:avLst/>
          </a:prstGeom>
          <a:noFill/>
          <a:ln>
            <a:noFill/>
          </a:ln>
        </p:spPr>
      </p:pic>
      <p:sp>
        <p:nvSpPr>
          <p:cNvPr id="141" name="Google Shape;141;p20"/>
          <p:cNvSpPr txBox="1"/>
          <p:nvPr/>
        </p:nvSpPr>
        <p:spPr>
          <a:xfrm>
            <a:off x="326063" y="3382225"/>
            <a:ext cx="1943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a:ea typeface="Times New Roman"/>
                <a:cs typeface="Times New Roman"/>
                <a:sym typeface="Times New Roman"/>
              </a:rPr>
              <a:t>Fig: 8 the device</a:t>
            </a:r>
            <a:endParaRPr sz="800">
              <a:latin typeface="Times New Roman"/>
              <a:ea typeface="Times New Roman"/>
              <a:cs typeface="Times New Roman"/>
              <a:sym typeface="Times New Roman"/>
            </a:endParaRPr>
          </a:p>
        </p:txBody>
      </p:sp>
      <p:sp>
        <p:nvSpPr>
          <p:cNvPr id="142" name="Google Shape;142;p20"/>
          <p:cNvSpPr txBox="1"/>
          <p:nvPr/>
        </p:nvSpPr>
        <p:spPr>
          <a:xfrm>
            <a:off x="2159996" y="4488950"/>
            <a:ext cx="1292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Times New Roman"/>
                <a:ea typeface="Times New Roman"/>
                <a:cs typeface="Times New Roman"/>
                <a:sym typeface="Times New Roman"/>
              </a:rPr>
              <a:t>Fig: 9: LED configuration</a:t>
            </a:r>
            <a:endParaRPr sz="8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idx="4294967295"/>
          </p:nvPr>
        </p:nvSpPr>
        <p:spPr>
          <a:xfrm>
            <a:off x="451975" y="59675"/>
            <a:ext cx="45231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 app and user interface</a:t>
            </a:r>
            <a:endParaRPr/>
          </a:p>
        </p:txBody>
      </p:sp>
      <p:sp>
        <p:nvSpPr>
          <p:cNvPr id="148" name="Google Shape;148;p21"/>
          <p:cNvSpPr txBox="1">
            <a:spLocks noGrp="1"/>
          </p:cNvSpPr>
          <p:nvPr>
            <p:ph type="body" idx="1"/>
          </p:nvPr>
        </p:nvSpPr>
        <p:spPr>
          <a:xfrm>
            <a:off x="451975" y="697225"/>
            <a:ext cx="23109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500">
                <a:latin typeface="Times New Roman"/>
                <a:ea typeface="Times New Roman"/>
                <a:cs typeface="Times New Roman"/>
                <a:sym typeface="Times New Roman"/>
              </a:rPr>
              <a:t>App For the users</a:t>
            </a:r>
            <a:endParaRPr sz="1500">
              <a:latin typeface="Times New Roman"/>
              <a:ea typeface="Times New Roman"/>
              <a:cs typeface="Times New Roman"/>
              <a:sym typeface="Times New Roman"/>
            </a:endParaRPr>
          </a:p>
        </p:txBody>
      </p:sp>
      <p:sp>
        <p:nvSpPr>
          <p:cNvPr id="149" name="Google Shape;14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
        <p:nvSpPr>
          <p:cNvPr id="150" name="Google Shape;150;p21"/>
          <p:cNvSpPr txBox="1"/>
          <p:nvPr/>
        </p:nvSpPr>
        <p:spPr>
          <a:xfrm>
            <a:off x="0" y="1142125"/>
            <a:ext cx="4369200" cy="3243600"/>
          </a:xfrm>
          <a:prstGeom prst="rect">
            <a:avLst/>
          </a:prstGeom>
          <a:noFill/>
          <a:ln>
            <a:noFill/>
          </a:ln>
        </p:spPr>
        <p:txBody>
          <a:bodyPr spcFirstLastPara="1" wrap="square" lIns="91425" tIns="91425" rIns="91425" bIns="91425" anchor="t" anchorCtr="0">
            <a:spAutoFit/>
          </a:bodyPr>
          <a:lstStyle/>
          <a:p>
            <a:pPr marL="457200" lvl="0" indent="0" algn="just" rtl="0">
              <a:lnSpc>
                <a:spcPct val="140000"/>
              </a:lnSpc>
              <a:spcBef>
                <a:spcPts val="1000"/>
              </a:spcBef>
              <a:spcAft>
                <a:spcPts val="0"/>
              </a:spcAft>
              <a:buNone/>
            </a:pPr>
            <a:r>
              <a:rPr lang="en-GB">
                <a:latin typeface="Times New Roman"/>
                <a:ea typeface="Times New Roman"/>
                <a:cs typeface="Times New Roman"/>
                <a:sym typeface="Times New Roman"/>
              </a:rPr>
              <a:t>After taking measurements from the device everything else is happening from the app. You can see your,</a:t>
            </a:r>
            <a:endParaRPr>
              <a:latin typeface="Times New Roman"/>
              <a:ea typeface="Times New Roman"/>
              <a:cs typeface="Times New Roman"/>
              <a:sym typeface="Times New Roman"/>
            </a:endParaRPr>
          </a:p>
          <a:p>
            <a:pPr marL="914400" lvl="0" indent="-317500" algn="just" rtl="0">
              <a:lnSpc>
                <a:spcPct val="140000"/>
              </a:lnSpc>
              <a:spcBef>
                <a:spcPts val="1000"/>
              </a:spcBef>
              <a:spcAft>
                <a:spcPts val="0"/>
              </a:spcAft>
              <a:buSzPts val="1400"/>
              <a:buFont typeface="Times New Roman"/>
              <a:buAutoNum type="arabicParenR"/>
            </a:pPr>
            <a:r>
              <a:rPr lang="en-GB">
                <a:latin typeface="Times New Roman"/>
                <a:ea typeface="Times New Roman"/>
                <a:cs typeface="Times New Roman"/>
                <a:sym typeface="Times New Roman"/>
              </a:rPr>
              <a:t>Belly fat level</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Daily / weekly/ monthly progress</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Fat level forecast (based on your history)  (Pro version)</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Doctor’s medical assistance (Pro version)</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24/7 Technical support </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Updatable</a:t>
            </a:r>
            <a:endParaRPr sz="1700">
              <a:latin typeface="Times New Roman"/>
              <a:ea typeface="Times New Roman"/>
              <a:cs typeface="Times New Roman"/>
              <a:sym typeface="Times New Roman"/>
            </a:endParaRPr>
          </a:p>
        </p:txBody>
      </p:sp>
      <p:pic>
        <p:nvPicPr>
          <p:cNvPr id="151" name="Google Shape;151;p21"/>
          <p:cNvPicPr preferRelativeResize="0"/>
          <p:nvPr/>
        </p:nvPicPr>
        <p:blipFill rotWithShape="1">
          <a:blip r:embed="rId3">
            <a:alphaModFix/>
          </a:blip>
          <a:srcRect r="19413" b="12219"/>
          <a:stretch/>
        </p:blipFill>
        <p:spPr>
          <a:xfrm>
            <a:off x="6029275" y="59663"/>
            <a:ext cx="1559076" cy="2285985"/>
          </a:xfrm>
          <a:prstGeom prst="rect">
            <a:avLst/>
          </a:prstGeom>
          <a:noFill/>
          <a:ln>
            <a:noFill/>
          </a:ln>
        </p:spPr>
      </p:pic>
      <p:pic>
        <p:nvPicPr>
          <p:cNvPr id="152" name="Google Shape;152;p21"/>
          <p:cNvPicPr preferRelativeResize="0"/>
          <p:nvPr/>
        </p:nvPicPr>
        <p:blipFill>
          <a:blip r:embed="rId4">
            <a:alphaModFix/>
          </a:blip>
          <a:stretch>
            <a:fillRect/>
          </a:stretch>
        </p:blipFill>
        <p:spPr>
          <a:xfrm>
            <a:off x="7620475" y="131800"/>
            <a:ext cx="1301646" cy="2141700"/>
          </a:xfrm>
          <a:prstGeom prst="rect">
            <a:avLst/>
          </a:prstGeom>
          <a:noFill/>
          <a:ln>
            <a:noFill/>
          </a:ln>
        </p:spPr>
      </p:pic>
      <p:pic>
        <p:nvPicPr>
          <p:cNvPr id="153" name="Google Shape;153;p21"/>
          <p:cNvPicPr preferRelativeResize="0"/>
          <p:nvPr/>
        </p:nvPicPr>
        <p:blipFill rotWithShape="1">
          <a:blip r:embed="rId5">
            <a:alphaModFix/>
          </a:blip>
          <a:srcRect l="13323" t="17226" r="27725" b="17448"/>
          <a:stretch/>
        </p:blipFill>
        <p:spPr>
          <a:xfrm>
            <a:off x="4503050" y="2311113"/>
            <a:ext cx="1661650" cy="2463823"/>
          </a:xfrm>
          <a:prstGeom prst="rect">
            <a:avLst/>
          </a:prstGeom>
          <a:noFill/>
          <a:ln>
            <a:noFill/>
          </a:ln>
        </p:spPr>
      </p:pic>
      <p:pic>
        <p:nvPicPr>
          <p:cNvPr id="154" name="Google Shape;154;p21"/>
          <p:cNvPicPr preferRelativeResize="0"/>
          <p:nvPr/>
        </p:nvPicPr>
        <p:blipFill rotWithShape="1">
          <a:blip r:embed="rId6">
            <a:alphaModFix/>
          </a:blip>
          <a:srcRect l="9949" t="8273" r="18473" b="7566"/>
          <a:stretch/>
        </p:blipFill>
        <p:spPr>
          <a:xfrm>
            <a:off x="6220375" y="2507389"/>
            <a:ext cx="1559075" cy="2221361"/>
          </a:xfrm>
          <a:prstGeom prst="rect">
            <a:avLst/>
          </a:prstGeom>
          <a:noFill/>
          <a:ln>
            <a:noFill/>
          </a:ln>
        </p:spPr>
      </p:pic>
      <p:pic>
        <p:nvPicPr>
          <p:cNvPr id="155" name="Google Shape;155;p21"/>
          <p:cNvPicPr preferRelativeResize="0"/>
          <p:nvPr/>
        </p:nvPicPr>
        <p:blipFill>
          <a:blip r:embed="rId7">
            <a:alphaModFix/>
          </a:blip>
          <a:stretch>
            <a:fillRect/>
          </a:stretch>
        </p:blipFill>
        <p:spPr>
          <a:xfrm>
            <a:off x="7779451" y="2547237"/>
            <a:ext cx="1238738" cy="2141700"/>
          </a:xfrm>
          <a:prstGeom prst="rect">
            <a:avLst/>
          </a:prstGeom>
          <a:noFill/>
          <a:ln>
            <a:noFill/>
          </a:ln>
        </p:spPr>
      </p:pic>
      <p:sp>
        <p:nvSpPr>
          <p:cNvPr id="156" name="Google Shape;156;p21"/>
          <p:cNvSpPr txBox="1"/>
          <p:nvPr/>
        </p:nvSpPr>
        <p:spPr>
          <a:xfrm>
            <a:off x="4728325" y="4728750"/>
            <a:ext cx="31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10 to 14: user interfaces</a:t>
            </a:r>
            <a:endParaRPr sz="8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idx="4294967295"/>
          </p:nvPr>
        </p:nvSpPr>
        <p:spPr>
          <a:xfrm>
            <a:off x="327700" y="661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The app and user interface</a:t>
            </a:r>
            <a:endParaRPr/>
          </a:p>
          <a:p>
            <a:pPr marL="0" lvl="0" indent="0" algn="l" rtl="0">
              <a:spcBef>
                <a:spcPts val="0"/>
              </a:spcBef>
              <a:spcAft>
                <a:spcPts val="0"/>
              </a:spcAft>
              <a:buNone/>
            </a:pPr>
            <a:endParaRPr/>
          </a:p>
        </p:txBody>
      </p:sp>
      <p:sp>
        <p:nvSpPr>
          <p:cNvPr id="162" name="Google Shape;162;p22"/>
          <p:cNvSpPr txBox="1">
            <a:spLocks noGrp="1"/>
          </p:cNvSpPr>
          <p:nvPr>
            <p:ph type="body" idx="1"/>
          </p:nvPr>
        </p:nvSpPr>
        <p:spPr>
          <a:xfrm>
            <a:off x="385075" y="689000"/>
            <a:ext cx="34965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600">
                <a:latin typeface="Times New Roman"/>
                <a:ea typeface="Times New Roman"/>
                <a:cs typeface="Times New Roman"/>
                <a:sym typeface="Times New Roman"/>
              </a:rPr>
              <a:t>App For the doctors/ Sport Trainers,</a:t>
            </a:r>
            <a:endParaRPr sz="1600">
              <a:latin typeface="Times New Roman"/>
              <a:ea typeface="Times New Roman"/>
              <a:cs typeface="Times New Roman"/>
              <a:sym typeface="Times New Roman"/>
            </a:endParaRPr>
          </a:p>
        </p:txBody>
      </p:sp>
      <p:sp>
        <p:nvSpPr>
          <p:cNvPr id="163" name="Google Shape;16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
        <p:nvSpPr>
          <p:cNvPr id="164" name="Google Shape;164;p22"/>
          <p:cNvSpPr txBox="1"/>
          <p:nvPr/>
        </p:nvSpPr>
        <p:spPr>
          <a:xfrm>
            <a:off x="327700" y="1128789"/>
            <a:ext cx="3888300" cy="1145100"/>
          </a:xfrm>
          <a:prstGeom prst="rect">
            <a:avLst/>
          </a:prstGeom>
          <a:noFill/>
          <a:ln>
            <a:noFill/>
          </a:ln>
        </p:spPr>
        <p:txBody>
          <a:bodyPr spcFirstLastPara="1" wrap="square" lIns="91425" tIns="91425" rIns="91425" bIns="91425" anchor="t" anchorCtr="0">
            <a:spAutoFit/>
          </a:bodyPr>
          <a:lstStyle/>
          <a:p>
            <a:pPr marL="0" lvl="0" indent="0" algn="just" rtl="0">
              <a:lnSpc>
                <a:spcPct val="140000"/>
              </a:lnSpc>
              <a:spcBef>
                <a:spcPts val="1000"/>
              </a:spcBef>
              <a:spcAft>
                <a:spcPts val="0"/>
              </a:spcAft>
              <a:buNone/>
            </a:pPr>
            <a:r>
              <a:rPr lang="en-GB" sz="1200">
                <a:latin typeface="Times New Roman"/>
                <a:ea typeface="Times New Roman"/>
                <a:cs typeface="Times New Roman"/>
                <a:sym typeface="Times New Roman"/>
              </a:rPr>
              <a:t>The registered doctors can log in to the BFR doctor's profile (either with smartphone app or the web version) and can review their patient's history and reports sent by the BFT apps. They can provide medical assistance if required.</a:t>
            </a:r>
            <a:endParaRPr sz="1200">
              <a:latin typeface="Times New Roman"/>
              <a:ea typeface="Times New Roman"/>
              <a:cs typeface="Times New Roman"/>
              <a:sym typeface="Times New Roman"/>
            </a:endParaRPr>
          </a:p>
        </p:txBody>
      </p:sp>
      <p:pic>
        <p:nvPicPr>
          <p:cNvPr id="165" name="Google Shape;165;p22"/>
          <p:cNvPicPr preferRelativeResize="0"/>
          <p:nvPr/>
        </p:nvPicPr>
        <p:blipFill rotWithShape="1">
          <a:blip r:embed="rId3">
            <a:alphaModFix/>
          </a:blip>
          <a:srcRect l="15464" t="3535" r="22799" b="1668"/>
          <a:stretch/>
        </p:blipFill>
        <p:spPr>
          <a:xfrm>
            <a:off x="4939025" y="0"/>
            <a:ext cx="4204974" cy="3762975"/>
          </a:xfrm>
          <a:prstGeom prst="rect">
            <a:avLst/>
          </a:prstGeom>
          <a:noFill/>
          <a:ln>
            <a:noFill/>
          </a:ln>
        </p:spPr>
      </p:pic>
      <p:sp>
        <p:nvSpPr>
          <p:cNvPr id="166" name="Google Shape;166;p22"/>
          <p:cNvSpPr txBox="1">
            <a:spLocks noGrp="1"/>
          </p:cNvSpPr>
          <p:nvPr>
            <p:ph type="body" idx="1"/>
          </p:nvPr>
        </p:nvSpPr>
        <p:spPr>
          <a:xfrm>
            <a:off x="385075" y="2329725"/>
            <a:ext cx="24246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500">
                <a:latin typeface="Times New Roman"/>
                <a:ea typeface="Times New Roman"/>
                <a:cs typeface="Times New Roman"/>
                <a:sym typeface="Times New Roman"/>
              </a:rPr>
              <a:t>Our basic Business model</a:t>
            </a:r>
            <a:endParaRPr sz="1500">
              <a:latin typeface="Times New Roman"/>
              <a:ea typeface="Times New Roman"/>
              <a:cs typeface="Times New Roman"/>
              <a:sym typeface="Times New Roman"/>
            </a:endParaRPr>
          </a:p>
        </p:txBody>
      </p:sp>
      <p:sp>
        <p:nvSpPr>
          <p:cNvPr id="167" name="Google Shape;167;p22"/>
          <p:cNvSpPr txBox="1"/>
          <p:nvPr/>
        </p:nvSpPr>
        <p:spPr>
          <a:xfrm>
            <a:off x="-124400" y="2771900"/>
            <a:ext cx="7491000" cy="1788600"/>
          </a:xfrm>
          <a:prstGeom prst="rect">
            <a:avLst/>
          </a:prstGeom>
          <a:noFill/>
          <a:ln>
            <a:noFill/>
          </a:ln>
        </p:spPr>
        <p:txBody>
          <a:bodyPr spcFirstLastPara="1" wrap="square" lIns="91425" tIns="91425" rIns="91425" bIns="91425" anchor="t" anchorCtr="0">
            <a:spAutoFit/>
          </a:bodyPr>
          <a:lstStyle/>
          <a:p>
            <a:pPr marL="457200" lvl="0" indent="0" algn="just" rtl="0">
              <a:lnSpc>
                <a:spcPct val="140000"/>
              </a:lnSpc>
              <a:spcBef>
                <a:spcPts val="1000"/>
              </a:spcBef>
              <a:spcAft>
                <a:spcPts val="0"/>
              </a:spcAft>
              <a:buNone/>
            </a:pPr>
            <a:r>
              <a:rPr lang="en-GB" sz="1200">
                <a:latin typeface="Times New Roman"/>
                <a:ea typeface="Times New Roman"/>
                <a:cs typeface="Times New Roman"/>
                <a:sym typeface="Times New Roman"/>
              </a:rPr>
              <a:t>The device itself cost 100€ </a:t>
            </a:r>
            <a:endParaRPr sz="1200">
              <a:latin typeface="Times New Roman"/>
              <a:ea typeface="Times New Roman"/>
              <a:cs typeface="Times New Roman"/>
              <a:sym typeface="Times New Roman"/>
            </a:endParaRPr>
          </a:p>
          <a:p>
            <a:pPr marL="914400" lvl="0" indent="-304800" algn="just" rtl="0">
              <a:lnSpc>
                <a:spcPct val="140000"/>
              </a:lnSpc>
              <a:spcBef>
                <a:spcPts val="1000"/>
              </a:spcBef>
              <a:spcAft>
                <a:spcPts val="0"/>
              </a:spcAft>
              <a:buSzPts val="1200"/>
              <a:buFont typeface="Times New Roman"/>
              <a:buAutoNum type="arabicPeriod"/>
            </a:pPr>
            <a:r>
              <a:rPr lang="en-GB" sz="1200">
                <a:latin typeface="Times New Roman"/>
                <a:ea typeface="Times New Roman"/>
                <a:cs typeface="Times New Roman"/>
                <a:sym typeface="Times New Roman"/>
              </a:rPr>
              <a:t>Basic version (app): comes free with the device</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Pro version (app): users can buy in order to gain BFT readers' full potential.</a:t>
            </a:r>
            <a:endParaRPr sz="1200">
              <a:latin typeface="Times New Roman"/>
              <a:ea typeface="Times New Roman"/>
              <a:cs typeface="Times New Roman"/>
              <a:sym typeface="Times New Roman"/>
            </a:endParaRPr>
          </a:p>
          <a:p>
            <a:pPr marL="914400" lvl="0" indent="0" algn="just" rtl="0">
              <a:lnSpc>
                <a:spcPct val="140000"/>
              </a:lnSpc>
              <a:spcBef>
                <a:spcPts val="1000"/>
              </a:spcBef>
              <a:spcAft>
                <a:spcPts val="0"/>
              </a:spcAft>
              <a:buNone/>
            </a:pPr>
            <a:r>
              <a:rPr lang="en-GB" sz="1200">
                <a:latin typeface="Times New Roman"/>
                <a:ea typeface="Times New Roman"/>
                <a:cs typeface="Times New Roman"/>
                <a:sym typeface="Times New Roman"/>
              </a:rPr>
              <a:t>A yearly subscription of 50€: Doctors' medical assistance, belly fat forecast, free device repair, etc...</a:t>
            </a:r>
            <a:endParaRPr sz="1200">
              <a:latin typeface="Times New Roman"/>
              <a:ea typeface="Times New Roman"/>
              <a:cs typeface="Times New Roman"/>
              <a:sym typeface="Times New Roman"/>
            </a:endParaRPr>
          </a:p>
          <a:p>
            <a:pPr marL="914400" lvl="0" indent="-304800" algn="just" rtl="0">
              <a:lnSpc>
                <a:spcPct val="140000"/>
              </a:lnSpc>
              <a:spcBef>
                <a:spcPts val="1000"/>
              </a:spcBef>
              <a:spcAft>
                <a:spcPts val="0"/>
              </a:spcAft>
              <a:buSzPts val="1200"/>
              <a:buFont typeface="Times New Roman"/>
              <a:buAutoNum type="arabicPeriod"/>
            </a:pPr>
            <a:r>
              <a:rPr lang="en-GB" sz="1200">
                <a:latin typeface="Times New Roman"/>
                <a:ea typeface="Times New Roman"/>
                <a:cs typeface="Times New Roman"/>
                <a:sym typeface="Times New Roman"/>
              </a:rPr>
              <a:t>Registered doctors/ fitness trainers can earn money through medical assistance to the patients.</a:t>
            </a:r>
            <a:endParaRPr sz="1200">
              <a:latin typeface="Times New Roman"/>
              <a:ea typeface="Times New Roman"/>
              <a:cs typeface="Times New Roman"/>
              <a:sym typeface="Times New Roman"/>
            </a:endParaRPr>
          </a:p>
        </p:txBody>
      </p:sp>
      <p:sp>
        <p:nvSpPr>
          <p:cNvPr id="168" name="Google Shape;168;p22"/>
          <p:cNvSpPr txBox="1"/>
          <p:nvPr/>
        </p:nvSpPr>
        <p:spPr>
          <a:xfrm>
            <a:off x="6517350" y="3667350"/>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15: the user interface for doctor</a:t>
            </a:r>
            <a:endParaRPr sz="8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1403</Words>
  <Application>Microsoft Office PowerPoint</Application>
  <PresentationFormat>On-screen Show (16:9)</PresentationFormat>
  <Paragraphs>176</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PT Sans Narrow</vt:lpstr>
      <vt:lpstr>Times New Roman</vt:lpstr>
      <vt:lpstr>Lato</vt:lpstr>
      <vt:lpstr>Roboto</vt:lpstr>
      <vt:lpstr>Open Sans</vt:lpstr>
      <vt:lpstr>Arial</vt:lpstr>
      <vt:lpstr>Tropic</vt:lpstr>
      <vt:lpstr>Belly Fat Reader </vt:lpstr>
      <vt:lpstr>Overview</vt:lpstr>
      <vt:lpstr>Understanding the problems</vt:lpstr>
      <vt:lpstr>What is Near InfraRed (NIR) technology</vt:lpstr>
      <vt:lpstr>Health Issues</vt:lpstr>
      <vt:lpstr>PowerPoint Presentation</vt:lpstr>
      <vt:lpstr>How to interact with the device</vt:lpstr>
      <vt:lpstr>The app and user interface</vt:lpstr>
      <vt:lpstr>The app and user interface </vt:lpstr>
      <vt:lpstr>Hardware specification</vt:lpstr>
      <vt:lpstr>PowerPoint Presentation</vt:lpstr>
      <vt:lpstr>PowerPoint Presentation</vt:lpstr>
      <vt:lpstr>PowerPoint Presentation</vt:lpstr>
      <vt:lpstr>Future directions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Belly Fat Reader </dc:title>
  <cp:lastModifiedBy>Lochana Abhayawardana</cp:lastModifiedBy>
  <cp:revision>1</cp:revision>
  <dcterms:modified xsi:type="dcterms:W3CDTF">2022-06-14T20:40:49Z</dcterms:modified>
</cp:coreProperties>
</file>